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1"/>
  </p:notesMasterIdLst>
  <p:handoutMasterIdLst>
    <p:handoutMasterId r:id="rId32"/>
  </p:handoutMasterIdLst>
  <p:sldIdLst>
    <p:sldId id="256" r:id="rId2"/>
    <p:sldId id="257" r:id="rId3"/>
    <p:sldId id="258" r:id="rId4"/>
    <p:sldId id="301" r:id="rId5"/>
    <p:sldId id="264" r:id="rId6"/>
    <p:sldId id="259" r:id="rId7"/>
    <p:sldId id="277" r:id="rId8"/>
    <p:sldId id="278" r:id="rId9"/>
    <p:sldId id="279" r:id="rId10"/>
    <p:sldId id="275" r:id="rId11"/>
    <p:sldId id="300" r:id="rId12"/>
    <p:sldId id="280" r:id="rId13"/>
    <p:sldId id="281" r:id="rId14"/>
    <p:sldId id="282" r:id="rId15"/>
    <p:sldId id="286" r:id="rId16"/>
    <p:sldId id="283" r:id="rId17"/>
    <p:sldId id="284" r:id="rId18"/>
    <p:sldId id="285" r:id="rId19"/>
    <p:sldId id="287" r:id="rId20"/>
    <p:sldId id="294" r:id="rId21"/>
    <p:sldId id="296" r:id="rId22"/>
    <p:sldId id="297" r:id="rId23"/>
    <p:sldId id="298" r:id="rId24"/>
    <p:sldId id="299" r:id="rId25"/>
    <p:sldId id="288" r:id="rId26"/>
    <p:sldId id="293" r:id="rId27"/>
    <p:sldId id="289" r:id="rId28"/>
    <p:sldId id="290" r:id="rId29"/>
    <p:sldId id="29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291" autoAdjust="0"/>
    <p:restoredTop sz="94660"/>
  </p:normalViewPr>
  <p:slideViewPr>
    <p:cSldViewPr snapToGrid="0">
      <p:cViewPr varScale="1">
        <p:scale>
          <a:sx n="110" d="100"/>
          <a:sy n="110" d="100"/>
        </p:scale>
        <p:origin x="208" y="536"/>
      </p:cViewPr>
      <p:guideLst/>
    </p:cSldViewPr>
  </p:slideViewPr>
  <p:notesTextViewPr>
    <p:cViewPr>
      <p:scale>
        <a:sx n="1" d="1"/>
        <a:sy n="1" d="1"/>
      </p:scale>
      <p:origin x="0" y="0"/>
    </p:cViewPr>
  </p:notesTextViewPr>
  <p:sorterViewPr>
    <p:cViewPr>
      <p:scale>
        <a:sx n="100" d="100"/>
        <a:sy n="100" d="100"/>
      </p:scale>
      <p:origin x="0" y="-63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688D3E-407C-2322-54AA-9BF3423F32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8D87C504-F84B-B106-1887-55809B6198D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8351E7-B0B6-4A2B-B79C-7DD963981FFC}" type="datetimeFigureOut">
              <a:rPr lang="en-GB" smtClean="0"/>
              <a:t>25/04/2023</a:t>
            </a:fld>
            <a:endParaRPr lang="en-GB"/>
          </a:p>
        </p:txBody>
      </p:sp>
      <p:sp>
        <p:nvSpPr>
          <p:cNvPr id="4" name="Footer Placeholder 3">
            <a:extLst>
              <a:ext uri="{FF2B5EF4-FFF2-40B4-BE49-F238E27FC236}">
                <a16:creationId xmlns:a16="http://schemas.microsoft.com/office/drawing/2014/main" id="{47DB2F34-06D0-5667-582A-D8666F4171E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BAE62D1-9A6C-B627-4F1E-B8FA1F70FA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9D2F3A-84F6-4A50-B1E1-DEC2AB82855B}" type="slidenum">
              <a:rPr lang="en-GB" smtClean="0"/>
              <a:t>‹#›</a:t>
            </a:fld>
            <a:endParaRPr lang="en-GB"/>
          </a:p>
        </p:txBody>
      </p:sp>
    </p:spTree>
    <p:extLst>
      <p:ext uri="{BB962C8B-B14F-4D97-AF65-F5344CB8AC3E}">
        <p14:creationId xmlns:p14="http://schemas.microsoft.com/office/powerpoint/2010/main" val="26140337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6331F4-1AA7-465E-AE9C-76847052855D}" type="datetimeFigureOut">
              <a:rPr lang="en-GB" smtClean="0"/>
              <a:t>25/04/2023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FA1F7D-4A95-41CD-970F-9F32E4BB7A49}" type="slidenum">
              <a:rPr lang="en-GB" smtClean="0"/>
              <a:t>‹#›</a:t>
            </a:fld>
            <a:endParaRPr lang="en-GB"/>
          </a:p>
        </p:txBody>
      </p:sp>
    </p:spTree>
    <p:extLst>
      <p:ext uri="{BB962C8B-B14F-4D97-AF65-F5344CB8AC3E}">
        <p14:creationId xmlns:p14="http://schemas.microsoft.com/office/powerpoint/2010/main" val="351999703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C95A4D9-91A0-4E1C-BAFF-630A46DA1610}" type="datetime1">
              <a:rPr lang="en-GB" smtClean="0"/>
              <a:t>25/04/2023</a:t>
            </a:fld>
            <a:endParaRPr lang="en-GB"/>
          </a:p>
        </p:txBody>
      </p:sp>
      <p:sp>
        <p:nvSpPr>
          <p:cNvPr id="5" name="Footer Placeholder 4"/>
          <p:cNvSpPr>
            <a:spLocks noGrp="1"/>
          </p:cNvSpPr>
          <p:nvPr>
            <p:ph type="ftr" sz="quarter" idx="11"/>
          </p:nvPr>
        </p:nvSpPr>
        <p:spPr>
          <a:xfrm>
            <a:off x="1876424" y="5410201"/>
            <a:ext cx="5124886" cy="365125"/>
          </a:xfrm>
        </p:spPr>
        <p:txBody>
          <a:bodyPr/>
          <a:lstStyle/>
          <a:p>
            <a:r>
              <a:rPr lang="en-GB"/>
              <a:t>Big Data Technology Final Project</a:t>
            </a:r>
          </a:p>
        </p:txBody>
      </p:sp>
      <p:sp>
        <p:nvSpPr>
          <p:cNvPr id="6" name="Slide Number Placeholder 5"/>
          <p:cNvSpPr>
            <a:spLocks noGrp="1"/>
          </p:cNvSpPr>
          <p:nvPr>
            <p:ph type="sldNum" sz="quarter" idx="12"/>
          </p:nvPr>
        </p:nvSpPr>
        <p:spPr>
          <a:xfrm>
            <a:off x="9896911" y="5410199"/>
            <a:ext cx="771089" cy="365125"/>
          </a:xfrm>
        </p:spPr>
        <p:txBody>
          <a:bodyPr/>
          <a:lstStyle/>
          <a:p>
            <a:fld id="{944A5EBE-A49A-4A10-8927-EC42C466D010}" type="slidenum">
              <a:rPr lang="en-GB" smtClean="0"/>
              <a:t>‹#›</a:t>
            </a:fld>
            <a:endParaRPr lang="en-GB"/>
          </a:p>
        </p:txBody>
      </p:sp>
    </p:spTree>
    <p:extLst>
      <p:ext uri="{BB962C8B-B14F-4D97-AF65-F5344CB8AC3E}">
        <p14:creationId xmlns:p14="http://schemas.microsoft.com/office/powerpoint/2010/main" val="3282810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AC5A0F-1E68-4D67-ADD6-9E60AB7EE15A}" type="datetime1">
              <a:rPr lang="en-GB" smtClean="0"/>
              <a:t>25/04/2023</a:t>
            </a:fld>
            <a:endParaRPr lang="en-GB"/>
          </a:p>
        </p:txBody>
      </p:sp>
      <p:sp>
        <p:nvSpPr>
          <p:cNvPr id="6" name="Footer Placeholder 5"/>
          <p:cNvSpPr>
            <a:spLocks noGrp="1"/>
          </p:cNvSpPr>
          <p:nvPr>
            <p:ph type="ftr" sz="quarter" idx="11"/>
          </p:nvPr>
        </p:nvSpPr>
        <p:spPr/>
        <p:txBody>
          <a:bodyPr/>
          <a:lstStyle/>
          <a:p>
            <a:r>
              <a:rPr lang="en-GB"/>
              <a:t>Big Data Technology Final Project</a:t>
            </a:r>
          </a:p>
        </p:txBody>
      </p:sp>
      <p:sp>
        <p:nvSpPr>
          <p:cNvPr id="7" name="Slide Number Placeholder 6"/>
          <p:cNvSpPr>
            <a:spLocks noGrp="1"/>
          </p:cNvSpPr>
          <p:nvPr>
            <p:ph type="sldNum" sz="quarter" idx="12"/>
          </p:nvPr>
        </p:nvSpPr>
        <p:spPr/>
        <p:txBody>
          <a:bodyPr/>
          <a:lstStyle/>
          <a:p>
            <a:fld id="{944A5EBE-A49A-4A10-8927-EC42C466D010}" type="slidenum">
              <a:rPr lang="en-GB" smtClean="0"/>
              <a:t>‹#›</a:t>
            </a:fld>
            <a:endParaRPr lang="en-GB"/>
          </a:p>
        </p:txBody>
      </p:sp>
    </p:spTree>
    <p:extLst>
      <p:ext uri="{BB962C8B-B14F-4D97-AF65-F5344CB8AC3E}">
        <p14:creationId xmlns:p14="http://schemas.microsoft.com/office/powerpoint/2010/main" val="178305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9197F5-A112-4192-8A24-44C6C2AC0E1E}" type="datetime1">
              <a:rPr lang="en-GB" smtClean="0"/>
              <a:t>25/04/2023</a:t>
            </a:fld>
            <a:endParaRPr lang="en-GB"/>
          </a:p>
        </p:txBody>
      </p:sp>
      <p:sp>
        <p:nvSpPr>
          <p:cNvPr id="6" name="Footer Placeholder 5"/>
          <p:cNvSpPr>
            <a:spLocks noGrp="1"/>
          </p:cNvSpPr>
          <p:nvPr>
            <p:ph type="ftr" sz="quarter" idx="11"/>
          </p:nvPr>
        </p:nvSpPr>
        <p:spPr/>
        <p:txBody>
          <a:bodyPr/>
          <a:lstStyle/>
          <a:p>
            <a:r>
              <a:rPr lang="en-GB"/>
              <a:t>Big Data Technology Final Project</a:t>
            </a:r>
          </a:p>
        </p:txBody>
      </p:sp>
      <p:sp>
        <p:nvSpPr>
          <p:cNvPr id="7" name="Slide Number Placeholder 6"/>
          <p:cNvSpPr>
            <a:spLocks noGrp="1"/>
          </p:cNvSpPr>
          <p:nvPr>
            <p:ph type="sldNum" sz="quarter" idx="12"/>
          </p:nvPr>
        </p:nvSpPr>
        <p:spPr/>
        <p:txBody>
          <a:bodyPr/>
          <a:lstStyle/>
          <a:p>
            <a:fld id="{944A5EBE-A49A-4A10-8927-EC42C466D010}" type="slidenum">
              <a:rPr lang="en-GB" smtClean="0"/>
              <a:t>‹#›</a:t>
            </a:fld>
            <a:endParaRPr lang="en-GB"/>
          </a:p>
        </p:txBody>
      </p:sp>
    </p:spTree>
    <p:extLst>
      <p:ext uri="{BB962C8B-B14F-4D97-AF65-F5344CB8AC3E}">
        <p14:creationId xmlns:p14="http://schemas.microsoft.com/office/powerpoint/2010/main" val="37796850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29824E-02F9-48F2-8B9E-7725E2A5B96B}" type="datetime1">
              <a:rPr lang="en-GB" smtClean="0"/>
              <a:t>25/04/2023</a:t>
            </a:fld>
            <a:endParaRPr lang="en-GB"/>
          </a:p>
        </p:txBody>
      </p:sp>
      <p:sp>
        <p:nvSpPr>
          <p:cNvPr id="6" name="Footer Placeholder 5"/>
          <p:cNvSpPr>
            <a:spLocks noGrp="1"/>
          </p:cNvSpPr>
          <p:nvPr>
            <p:ph type="ftr" sz="quarter" idx="11"/>
          </p:nvPr>
        </p:nvSpPr>
        <p:spPr/>
        <p:txBody>
          <a:bodyPr/>
          <a:lstStyle/>
          <a:p>
            <a:r>
              <a:rPr lang="en-GB"/>
              <a:t>Big Data Technology Final Project</a:t>
            </a:r>
          </a:p>
        </p:txBody>
      </p:sp>
      <p:sp>
        <p:nvSpPr>
          <p:cNvPr id="7" name="Slide Number Placeholder 6"/>
          <p:cNvSpPr>
            <a:spLocks noGrp="1"/>
          </p:cNvSpPr>
          <p:nvPr>
            <p:ph type="sldNum" sz="quarter" idx="12"/>
          </p:nvPr>
        </p:nvSpPr>
        <p:spPr/>
        <p:txBody>
          <a:bodyPr/>
          <a:lstStyle/>
          <a:p>
            <a:fld id="{944A5EBE-A49A-4A10-8927-EC42C466D010}" type="slidenum">
              <a:rPr lang="en-GB" smtClean="0"/>
              <a:t>‹#›</a:t>
            </a:fld>
            <a:endParaRPr lang="en-GB"/>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1164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CE8D93-1E6C-4473-B9CC-2F482BCD09C0}" type="datetime1">
              <a:rPr lang="en-GB" smtClean="0"/>
              <a:t>25/04/2023</a:t>
            </a:fld>
            <a:endParaRPr lang="en-GB"/>
          </a:p>
        </p:txBody>
      </p:sp>
      <p:sp>
        <p:nvSpPr>
          <p:cNvPr id="6" name="Footer Placeholder 5"/>
          <p:cNvSpPr>
            <a:spLocks noGrp="1"/>
          </p:cNvSpPr>
          <p:nvPr>
            <p:ph type="ftr" sz="quarter" idx="11"/>
          </p:nvPr>
        </p:nvSpPr>
        <p:spPr/>
        <p:txBody>
          <a:bodyPr/>
          <a:lstStyle/>
          <a:p>
            <a:r>
              <a:rPr lang="en-GB"/>
              <a:t>Big Data Technology Final Project</a:t>
            </a:r>
          </a:p>
        </p:txBody>
      </p:sp>
      <p:sp>
        <p:nvSpPr>
          <p:cNvPr id="7" name="Slide Number Placeholder 6"/>
          <p:cNvSpPr>
            <a:spLocks noGrp="1"/>
          </p:cNvSpPr>
          <p:nvPr>
            <p:ph type="sldNum" sz="quarter" idx="12"/>
          </p:nvPr>
        </p:nvSpPr>
        <p:spPr/>
        <p:txBody>
          <a:bodyPr/>
          <a:lstStyle/>
          <a:p>
            <a:fld id="{944A5EBE-A49A-4A10-8927-EC42C466D010}" type="slidenum">
              <a:rPr lang="en-GB" smtClean="0"/>
              <a:t>‹#›</a:t>
            </a:fld>
            <a:endParaRPr lang="en-GB"/>
          </a:p>
        </p:txBody>
      </p:sp>
    </p:spTree>
    <p:extLst>
      <p:ext uri="{BB962C8B-B14F-4D97-AF65-F5344CB8AC3E}">
        <p14:creationId xmlns:p14="http://schemas.microsoft.com/office/powerpoint/2010/main" val="100549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B658307-5DB1-48D5-91D9-31AE9A4B81ED}" type="datetime1">
              <a:rPr lang="en-GB" smtClean="0"/>
              <a:t>25/04/2023</a:t>
            </a:fld>
            <a:endParaRPr lang="en-GB"/>
          </a:p>
        </p:txBody>
      </p:sp>
      <p:sp>
        <p:nvSpPr>
          <p:cNvPr id="4" name="Footer Placeholder 3"/>
          <p:cNvSpPr>
            <a:spLocks noGrp="1"/>
          </p:cNvSpPr>
          <p:nvPr>
            <p:ph type="ftr" sz="quarter" idx="11"/>
          </p:nvPr>
        </p:nvSpPr>
        <p:spPr/>
        <p:txBody>
          <a:bodyPr/>
          <a:lstStyle/>
          <a:p>
            <a:r>
              <a:rPr lang="en-GB"/>
              <a:t>Big Data Technology Final Project</a:t>
            </a:r>
          </a:p>
        </p:txBody>
      </p:sp>
      <p:sp>
        <p:nvSpPr>
          <p:cNvPr id="5" name="Slide Number Placeholder 4"/>
          <p:cNvSpPr>
            <a:spLocks noGrp="1"/>
          </p:cNvSpPr>
          <p:nvPr>
            <p:ph type="sldNum" sz="quarter" idx="12"/>
          </p:nvPr>
        </p:nvSpPr>
        <p:spPr/>
        <p:txBody>
          <a:bodyPr/>
          <a:lstStyle/>
          <a:p>
            <a:fld id="{944A5EBE-A49A-4A10-8927-EC42C466D010}" type="slidenum">
              <a:rPr lang="en-GB" smtClean="0"/>
              <a:t>‹#›</a:t>
            </a:fld>
            <a:endParaRPr lang="en-GB"/>
          </a:p>
        </p:txBody>
      </p:sp>
    </p:spTree>
    <p:extLst>
      <p:ext uri="{BB962C8B-B14F-4D97-AF65-F5344CB8AC3E}">
        <p14:creationId xmlns:p14="http://schemas.microsoft.com/office/powerpoint/2010/main" val="324633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8059A74-5635-43DC-BE08-30DDE2FD91EE}" type="datetime1">
              <a:rPr lang="en-GB" smtClean="0"/>
              <a:t>25/04/2023</a:t>
            </a:fld>
            <a:endParaRPr lang="en-GB"/>
          </a:p>
        </p:txBody>
      </p:sp>
      <p:sp>
        <p:nvSpPr>
          <p:cNvPr id="4" name="Footer Placeholder 3"/>
          <p:cNvSpPr>
            <a:spLocks noGrp="1"/>
          </p:cNvSpPr>
          <p:nvPr>
            <p:ph type="ftr" sz="quarter" idx="11"/>
          </p:nvPr>
        </p:nvSpPr>
        <p:spPr/>
        <p:txBody>
          <a:bodyPr/>
          <a:lstStyle/>
          <a:p>
            <a:r>
              <a:rPr lang="en-GB"/>
              <a:t>Big Data Technology Final Project</a:t>
            </a:r>
          </a:p>
        </p:txBody>
      </p:sp>
      <p:sp>
        <p:nvSpPr>
          <p:cNvPr id="5" name="Slide Number Placeholder 4"/>
          <p:cNvSpPr>
            <a:spLocks noGrp="1"/>
          </p:cNvSpPr>
          <p:nvPr>
            <p:ph type="sldNum" sz="quarter" idx="12"/>
          </p:nvPr>
        </p:nvSpPr>
        <p:spPr/>
        <p:txBody>
          <a:bodyPr/>
          <a:lstStyle/>
          <a:p>
            <a:fld id="{944A5EBE-A49A-4A10-8927-EC42C466D010}" type="slidenum">
              <a:rPr lang="en-GB" smtClean="0"/>
              <a:t>‹#›</a:t>
            </a:fld>
            <a:endParaRPr lang="en-GB"/>
          </a:p>
        </p:txBody>
      </p:sp>
    </p:spTree>
    <p:extLst>
      <p:ext uri="{BB962C8B-B14F-4D97-AF65-F5344CB8AC3E}">
        <p14:creationId xmlns:p14="http://schemas.microsoft.com/office/powerpoint/2010/main" val="4236991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2B3D86-2B95-4096-896C-71A90A04416F}" type="datetime1">
              <a:rPr lang="en-GB" smtClean="0"/>
              <a:t>25/04/2023</a:t>
            </a:fld>
            <a:endParaRPr lang="en-GB"/>
          </a:p>
        </p:txBody>
      </p:sp>
      <p:sp>
        <p:nvSpPr>
          <p:cNvPr id="5" name="Footer Placeholder 4"/>
          <p:cNvSpPr>
            <a:spLocks noGrp="1"/>
          </p:cNvSpPr>
          <p:nvPr>
            <p:ph type="ftr" sz="quarter" idx="11"/>
          </p:nvPr>
        </p:nvSpPr>
        <p:spPr/>
        <p:txBody>
          <a:bodyPr/>
          <a:lstStyle/>
          <a:p>
            <a:r>
              <a:rPr lang="en-GB"/>
              <a:t>Big Data Technology Final Project</a:t>
            </a:r>
          </a:p>
        </p:txBody>
      </p:sp>
      <p:sp>
        <p:nvSpPr>
          <p:cNvPr id="6" name="Slide Number Placeholder 5"/>
          <p:cNvSpPr>
            <a:spLocks noGrp="1"/>
          </p:cNvSpPr>
          <p:nvPr>
            <p:ph type="sldNum" sz="quarter" idx="12"/>
          </p:nvPr>
        </p:nvSpPr>
        <p:spPr/>
        <p:txBody>
          <a:bodyPr/>
          <a:lstStyle/>
          <a:p>
            <a:fld id="{944A5EBE-A49A-4A10-8927-EC42C466D010}" type="slidenum">
              <a:rPr lang="en-GB" smtClean="0"/>
              <a:t>‹#›</a:t>
            </a:fld>
            <a:endParaRPr lang="en-GB"/>
          </a:p>
        </p:txBody>
      </p:sp>
    </p:spTree>
    <p:extLst>
      <p:ext uri="{BB962C8B-B14F-4D97-AF65-F5344CB8AC3E}">
        <p14:creationId xmlns:p14="http://schemas.microsoft.com/office/powerpoint/2010/main" val="6660624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BDD1EB-CE00-493D-984A-0771CF84070B}" type="datetime1">
              <a:rPr lang="en-GB" smtClean="0"/>
              <a:t>25/04/2023</a:t>
            </a:fld>
            <a:endParaRPr lang="en-GB"/>
          </a:p>
        </p:txBody>
      </p:sp>
      <p:sp>
        <p:nvSpPr>
          <p:cNvPr id="5" name="Footer Placeholder 4"/>
          <p:cNvSpPr>
            <a:spLocks noGrp="1"/>
          </p:cNvSpPr>
          <p:nvPr>
            <p:ph type="ftr" sz="quarter" idx="11"/>
          </p:nvPr>
        </p:nvSpPr>
        <p:spPr/>
        <p:txBody>
          <a:bodyPr/>
          <a:lstStyle/>
          <a:p>
            <a:r>
              <a:rPr lang="en-GB"/>
              <a:t>Big Data Technology Final Project</a:t>
            </a:r>
          </a:p>
        </p:txBody>
      </p:sp>
      <p:sp>
        <p:nvSpPr>
          <p:cNvPr id="6" name="Slide Number Placeholder 5"/>
          <p:cNvSpPr>
            <a:spLocks noGrp="1"/>
          </p:cNvSpPr>
          <p:nvPr>
            <p:ph type="sldNum" sz="quarter" idx="12"/>
          </p:nvPr>
        </p:nvSpPr>
        <p:spPr/>
        <p:txBody>
          <a:bodyPr/>
          <a:lstStyle/>
          <a:p>
            <a:fld id="{944A5EBE-A49A-4A10-8927-EC42C466D010}" type="slidenum">
              <a:rPr lang="en-GB" smtClean="0"/>
              <a:t>‹#›</a:t>
            </a:fld>
            <a:endParaRPr lang="en-GB"/>
          </a:p>
        </p:txBody>
      </p:sp>
    </p:spTree>
    <p:extLst>
      <p:ext uri="{BB962C8B-B14F-4D97-AF65-F5344CB8AC3E}">
        <p14:creationId xmlns:p14="http://schemas.microsoft.com/office/powerpoint/2010/main" val="3986354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EA375A-4238-4611-AD86-93FB744B00E2}" type="datetime1">
              <a:rPr lang="en-GB" smtClean="0"/>
              <a:t>25/04/2023</a:t>
            </a:fld>
            <a:endParaRPr lang="en-GB"/>
          </a:p>
        </p:txBody>
      </p:sp>
      <p:sp>
        <p:nvSpPr>
          <p:cNvPr id="5" name="Footer Placeholder 4"/>
          <p:cNvSpPr>
            <a:spLocks noGrp="1"/>
          </p:cNvSpPr>
          <p:nvPr>
            <p:ph type="ftr" sz="quarter" idx="11"/>
          </p:nvPr>
        </p:nvSpPr>
        <p:spPr/>
        <p:txBody>
          <a:bodyPr/>
          <a:lstStyle/>
          <a:p>
            <a:r>
              <a:rPr lang="en-GB"/>
              <a:t>Big Data Technology Final Project</a:t>
            </a:r>
          </a:p>
        </p:txBody>
      </p:sp>
      <p:sp>
        <p:nvSpPr>
          <p:cNvPr id="6" name="Slide Number Placeholder 5"/>
          <p:cNvSpPr>
            <a:spLocks noGrp="1"/>
          </p:cNvSpPr>
          <p:nvPr>
            <p:ph type="sldNum" sz="quarter" idx="12"/>
          </p:nvPr>
        </p:nvSpPr>
        <p:spPr/>
        <p:txBody>
          <a:bodyPr/>
          <a:lstStyle/>
          <a:p>
            <a:fld id="{944A5EBE-A49A-4A10-8927-EC42C466D010}" type="slidenum">
              <a:rPr lang="en-GB" smtClean="0"/>
              <a:t>‹#›</a:t>
            </a:fld>
            <a:endParaRPr lang="en-GB"/>
          </a:p>
        </p:txBody>
      </p:sp>
    </p:spTree>
    <p:extLst>
      <p:ext uri="{BB962C8B-B14F-4D97-AF65-F5344CB8AC3E}">
        <p14:creationId xmlns:p14="http://schemas.microsoft.com/office/powerpoint/2010/main" val="3489576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03D579-3E1C-4510-AD95-788CCB79FBD7}" type="datetime1">
              <a:rPr lang="en-GB" smtClean="0"/>
              <a:t>25/04/2023</a:t>
            </a:fld>
            <a:endParaRPr lang="en-GB"/>
          </a:p>
        </p:txBody>
      </p:sp>
      <p:sp>
        <p:nvSpPr>
          <p:cNvPr id="5" name="Footer Placeholder 4"/>
          <p:cNvSpPr>
            <a:spLocks noGrp="1"/>
          </p:cNvSpPr>
          <p:nvPr>
            <p:ph type="ftr" sz="quarter" idx="11"/>
          </p:nvPr>
        </p:nvSpPr>
        <p:spPr/>
        <p:txBody>
          <a:bodyPr/>
          <a:lstStyle/>
          <a:p>
            <a:r>
              <a:rPr lang="en-GB"/>
              <a:t>Big Data Technology Final Project</a:t>
            </a:r>
          </a:p>
        </p:txBody>
      </p:sp>
      <p:sp>
        <p:nvSpPr>
          <p:cNvPr id="6" name="Slide Number Placeholder 5"/>
          <p:cNvSpPr>
            <a:spLocks noGrp="1"/>
          </p:cNvSpPr>
          <p:nvPr>
            <p:ph type="sldNum" sz="quarter" idx="12"/>
          </p:nvPr>
        </p:nvSpPr>
        <p:spPr/>
        <p:txBody>
          <a:bodyPr/>
          <a:lstStyle/>
          <a:p>
            <a:fld id="{944A5EBE-A49A-4A10-8927-EC42C466D010}" type="slidenum">
              <a:rPr lang="en-GB" smtClean="0"/>
              <a:t>‹#›</a:t>
            </a:fld>
            <a:endParaRPr lang="en-GB"/>
          </a:p>
        </p:txBody>
      </p:sp>
    </p:spTree>
    <p:extLst>
      <p:ext uri="{BB962C8B-B14F-4D97-AF65-F5344CB8AC3E}">
        <p14:creationId xmlns:p14="http://schemas.microsoft.com/office/powerpoint/2010/main" val="514717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6BFEA7-800D-4F8D-9C70-102C2C29F4A5}" type="datetime1">
              <a:rPr lang="en-GB" smtClean="0"/>
              <a:t>25/04/2023</a:t>
            </a:fld>
            <a:endParaRPr lang="en-GB"/>
          </a:p>
        </p:txBody>
      </p:sp>
      <p:sp>
        <p:nvSpPr>
          <p:cNvPr id="6" name="Footer Placeholder 5"/>
          <p:cNvSpPr>
            <a:spLocks noGrp="1"/>
          </p:cNvSpPr>
          <p:nvPr>
            <p:ph type="ftr" sz="quarter" idx="11"/>
          </p:nvPr>
        </p:nvSpPr>
        <p:spPr/>
        <p:txBody>
          <a:bodyPr/>
          <a:lstStyle/>
          <a:p>
            <a:r>
              <a:rPr lang="en-GB"/>
              <a:t>Big Data Technology Final Project</a:t>
            </a:r>
          </a:p>
        </p:txBody>
      </p:sp>
      <p:sp>
        <p:nvSpPr>
          <p:cNvPr id="7" name="Slide Number Placeholder 6"/>
          <p:cNvSpPr>
            <a:spLocks noGrp="1"/>
          </p:cNvSpPr>
          <p:nvPr>
            <p:ph type="sldNum" sz="quarter" idx="12"/>
          </p:nvPr>
        </p:nvSpPr>
        <p:spPr/>
        <p:txBody>
          <a:bodyPr/>
          <a:lstStyle/>
          <a:p>
            <a:fld id="{944A5EBE-A49A-4A10-8927-EC42C466D010}" type="slidenum">
              <a:rPr lang="en-GB" smtClean="0"/>
              <a:t>‹#›</a:t>
            </a:fld>
            <a:endParaRPr lang="en-GB"/>
          </a:p>
        </p:txBody>
      </p:sp>
    </p:spTree>
    <p:extLst>
      <p:ext uri="{BB962C8B-B14F-4D97-AF65-F5344CB8AC3E}">
        <p14:creationId xmlns:p14="http://schemas.microsoft.com/office/powerpoint/2010/main" val="3051048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BF6AC1-7125-4E9D-8A2E-9ACC03949801}" type="datetime1">
              <a:rPr lang="en-GB" smtClean="0"/>
              <a:t>25/04/2023</a:t>
            </a:fld>
            <a:endParaRPr lang="en-GB"/>
          </a:p>
        </p:txBody>
      </p:sp>
      <p:sp>
        <p:nvSpPr>
          <p:cNvPr id="8" name="Footer Placeholder 7"/>
          <p:cNvSpPr>
            <a:spLocks noGrp="1"/>
          </p:cNvSpPr>
          <p:nvPr>
            <p:ph type="ftr" sz="quarter" idx="11"/>
          </p:nvPr>
        </p:nvSpPr>
        <p:spPr/>
        <p:txBody>
          <a:bodyPr/>
          <a:lstStyle/>
          <a:p>
            <a:r>
              <a:rPr lang="en-GB"/>
              <a:t>Big Data Technology Final Project</a:t>
            </a:r>
          </a:p>
        </p:txBody>
      </p:sp>
      <p:sp>
        <p:nvSpPr>
          <p:cNvPr id="9" name="Slide Number Placeholder 8"/>
          <p:cNvSpPr>
            <a:spLocks noGrp="1"/>
          </p:cNvSpPr>
          <p:nvPr>
            <p:ph type="sldNum" sz="quarter" idx="12"/>
          </p:nvPr>
        </p:nvSpPr>
        <p:spPr/>
        <p:txBody>
          <a:bodyPr/>
          <a:lstStyle/>
          <a:p>
            <a:fld id="{944A5EBE-A49A-4A10-8927-EC42C466D010}" type="slidenum">
              <a:rPr lang="en-GB" smtClean="0"/>
              <a:t>‹#›</a:t>
            </a:fld>
            <a:endParaRPr lang="en-GB"/>
          </a:p>
        </p:txBody>
      </p:sp>
    </p:spTree>
    <p:extLst>
      <p:ext uri="{BB962C8B-B14F-4D97-AF65-F5344CB8AC3E}">
        <p14:creationId xmlns:p14="http://schemas.microsoft.com/office/powerpoint/2010/main" val="293449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B04C8B-3E23-485F-B832-FDCC8D85F2CF}" type="datetime1">
              <a:rPr lang="en-GB" smtClean="0"/>
              <a:t>25/04/2023</a:t>
            </a:fld>
            <a:endParaRPr lang="en-GB"/>
          </a:p>
        </p:txBody>
      </p:sp>
      <p:sp>
        <p:nvSpPr>
          <p:cNvPr id="4" name="Footer Placeholder 3"/>
          <p:cNvSpPr>
            <a:spLocks noGrp="1"/>
          </p:cNvSpPr>
          <p:nvPr>
            <p:ph type="ftr" sz="quarter" idx="11"/>
          </p:nvPr>
        </p:nvSpPr>
        <p:spPr/>
        <p:txBody>
          <a:bodyPr/>
          <a:lstStyle/>
          <a:p>
            <a:r>
              <a:rPr lang="en-GB"/>
              <a:t>Big Data Technology Final Project</a:t>
            </a:r>
          </a:p>
        </p:txBody>
      </p:sp>
      <p:sp>
        <p:nvSpPr>
          <p:cNvPr id="5" name="Slide Number Placeholder 4"/>
          <p:cNvSpPr>
            <a:spLocks noGrp="1"/>
          </p:cNvSpPr>
          <p:nvPr>
            <p:ph type="sldNum" sz="quarter" idx="12"/>
          </p:nvPr>
        </p:nvSpPr>
        <p:spPr/>
        <p:txBody>
          <a:bodyPr/>
          <a:lstStyle/>
          <a:p>
            <a:fld id="{944A5EBE-A49A-4A10-8927-EC42C466D010}" type="slidenum">
              <a:rPr lang="en-GB" smtClean="0"/>
              <a:t>‹#›</a:t>
            </a:fld>
            <a:endParaRPr lang="en-GB"/>
          </a:p>
        </p:txBody>
      </p:sp>
    </p:spTree>
    <p:extLst>
      <p:ext uri="{BB962C8B-B14F-4D97-AF65-F5344CB8AC3E}">
        <p14:creationId xmlns:p14="http://schemas.microsoft.com/office/powerpoint/2010/main" val="336932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8BE36E-308A-4AD8-86BF-D917930F7024}" type="datetime1">
              <a:rPr lang="en-GB" smtClean="0"/>
              <a:t>25/04/2023</a:t>
            </a:fld>
            <a:endParaRPr lang="en-GB"/>
          </a:p>
        </p:txBody>
      </p:sp>
      <p:sp>
        <p:nvSpPr>
          <p:cNvPr id="3" name="Footer Placeholder 2"/>
          <p:cNvSpPr>
            <a:spLocks noGrp="1"/>
          </p:cNvSpPr>
          <p:nvPr>
            <p:ph type="ftr" sz="quarter" idx="11"/>
          </p:nvPr>
        </p:nvSpPr>
        <p:spPr/>
        <p:txBody>
          <a:bodyPr/>
          <a:lstStyle/>
          <a:p>
            <a:r>
              <a:rPr lang="en-GB"/>
              <a:t>Big Data Technology Final Project</a:t>
            </a:r>
          </a:p>
        </p:txBody>
      </p:sp>
      <p:sp>
        <p:nvSpPr>
          <p:cNvPr id="4" name="Slide Number Placeholder 3"/>
          <p:cNvSpPr>
            <a:spLocks noGrp="1"/>
          </p:cNvSpPr>
          <p:nvPr>
            <p:ph type="sldNum" sz="quarter" idx="12"/>
          </p:nvPr>
        </p:nvSpPr>
        <p:spPr/>
        <p:txBody>
          <a:bodyPr/>
          <a:lstStyle/>
          <a:p>
            <a:fld id="{944A5EBE-A49A-4A10-8927-EC42C466D010}" type="slidenum">
              <a:rPr lang="en-GB" smtClean="0"/>
              <a:t>‹#›</a:t>
            </a:fld>
            <a:endParaRPr lang="en-GB"/>
          </a:p>
        </p:txBody>
      </p:sp>
    </p:spTree>
    <p:extLst>
      <p:ext uri="{BB962C8B-B14F-4D97-AF65-F5344CB8AC3E}">
        <p14:creationId xmlns:p14="http://schemas.microsoft.com/office/powerpoint/2010/main" val="2150598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76869B-CDB6-40C7-ADE6-F1257CDF6D3E}" type="datetime1">
              <a:rPr lang="en-GB" smtClean="0"/>
              <a:t>25/04/2023</a:t>
            </a:fld>
            <a:endParaRPr lang="en-GB"/>
          </a:p>
        </p:txBody>
      </p:sp>
      <p:sp>
        <p:nvSpPr>
          <p:cNvPr id="6" name="Footer Placeholder 5"/>
          <p:cNvSpPr>
            <a:spLocks noGrp="1"/>
          </p:cNvSpPr>
          <p:nvPr>
            <p:ph type="ftr" sz="quarter" idx="11"/>
          </p:nvPr>
        </p:nvSpPr>
        <p:spPr/>
        <p:txBody>
          <a:bodyPr/>
          <a:lstStyle/>
          <a:p>
            <a:r>
              <a:rPr lang="en-GB"/>
              <a:t>Big Data Technology Final Project</a:t>
            </a:r>
          </a:p>
        </p:txBody>
      </p:sp>
      <p:sp>
        <p:nvSpPr>
          <p:cNvPr id="7" name="Slide Number Placeholder 6"/>
          <p:cNvSpPr>
            <a:spLocks noGrp="1"/>
          </p:cNvSpPr>
          <p:nvPr>
            <p:ph type="sldNum" sz="quarter" idx="12"/>
          </p:nvPr>
        </p:nvSpPr>
        <p:spPr/>
        <p:txBody>
          <a:bodyPr/>
          <a:lstStyle/>
          <a:p>
            <a:fld id="{944A5EBE-A49A-4A10-8927-EC42C466D010}" type="slidenum">
              <a:rPr lang="en-GB" smtClean="0"/>
              <a:t>‹#›</a:t>
            </a:fld>
            <a:endParaRPr lang="en-GB"/>
          </a:p>
        </p:txBody>
      </p:sp>
    </p:spTree>
    <p:extLst>
      <p:ext uri="{BB962C8B-B14F-4D97-AF65-F5344CB8AC3E}">
        <p14:creationId xmlns:p14="http://schemas.microsoft.com/office/powerpoint/2010/main" val="3489027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DE440A-ECC3-4928-B770-5CF9DE8A1072}" type="datetime1">
              <a:rPr lang="en-GB" smtClean="0"/>
              <a:t>25/04/2023</a:t>
            </a:fld>
            <a:endParaRPr lang="en-GB"/>
          </a:p>
        </p:txBody>
      </p:sp>
      <p:sp>
        <p:nvSpPr>
          <p:cNvPr id="6" name="Footer Placeholder 5"/>
          <p:cNvSpPr>
            <a:spLocks noGrp="1"/>
          </p:cNvSpPr>
          <p:nvPr>
            <p:ph type="ftr" sz="quarter" idx="11"/>
          </p:nvPr>
        </p:nvSpPr>
        <p:spPr/>
        <p:txBody>
          <a:bodyPr/>
          <a:lstStyle/>
          <a:p>
            <a:r>
              <a:rPr lang="en-GB"/>
              <a:t>Big Data Technology Final Project</a:t>
            </a:r>
          </a:p>
        </p:txBody>
      </p:sp>
      <p:sp>
        <p:nvSpPr>
          <p:cNvPr id="7" name="Slide Number Placeholder 6"/>
          <p:cNvSpPr>
            <a:spLocks noGrp="1"/>
          </p:cNvSpPr>
          <p:nvPr>
            <p:ph type="sldNum" sz="quarter" idx="12"/>
          </p:nvPr>
        </p:nvSpPr>
        <p:spPr/>
        <p:txBody>
          <a:bodyPr/>
          <a:lstStyle/>
          <a:p>
            <a:fld id="{944A5EBE-A49A-4A10-8927-EC42C466D010}" type="slidenum">
              <a:rPr lang="en-GB" smtClean="0"/>
              <a:t>‹#›</a:t>
            </a:fld>
            <a:endParaRPr lang="en-GB"/>
          </a:p>
        </p:txBody>
      </p:sp>
    </p:spTree>
    <p:extLst>
      <p:ext uri="{BB962C8B-B14F-4D97-AF65-F5344CB8AC3E}">
        <p14:creationId xmlns:p14="http://schemas.microsoft.com/office/powerpoint/2010/main" val="2725669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D035F47-C408-46A6-ADFF-505D65D88FFD}" type="datetime1">
              <a:rPr lang="en-GB" smtClean="0"/>
              <a:t>25/04/2023</a:t>
            </a:fld>
            <a:endParaRPr lang="en-GB"/>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GB"/>
              <a:t>Big Data Technology Final Project</a:t>
            </a: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44A5EBE-A49A-4A10-8927-EC42C466D010}" type="slidenum">
              <a:rPr lang="en-GB" smtClean="0"/>
              <a:t>‹#›</a:t>
            </a:fld>
            <a:endParaRPr lang="en-GB"/>
          </a:p>
        </p:txBody>
      </p:sp>
    </p:spTree>
    <p:extLst>
      <p:ext uri="{BB962C8B-B14F-4D97-AF65-F5344CB8AC3E}">
        <p14:creationId xmlns:p14="http://schemas.microsoft.com/office/powerpoint/2010/main" val="228068522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kafka.apache.org/use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park.apache.org/sql/" TargetMode="External"/><Relationship Id="rId2" Type="http://schemas.openxmlformats.org/officeDocument/2006/relationships/hyperlink" Target="https://hive.apache.or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D56D1-6A3E-FB1D-CA5A-77E1EEB5E8A7}"/>
              </a:ext>
            </a:extLst>
          </p:cNvPr>
          <p:cNvSpPr>
            <a:spLocks noGrp="1"/>
          </p:cNvSpPr>
          <p:nvPr>
            <p:ph type="ctrTitle"/>
          </p:nvPr>
        </p:nvSpPr>
        <p:spPr/>
        <p:txBody>
          <a:bodyPr/>
          <a:lstStyle/>
          <a:p>
            <a:r>
              <a:rPr lang="en-GB" b="1" dirty="0"/>
              <a:t>Big Data Technology</a:t>
            </a:r>
            <a:br>
              <a:rPr lang="en-GB" b="1" dirty="0"/>
            </a:br>
            <a:r>
              <a:rPr lang="en-GB" b="1" dirty="0"/>
              <a:t>Final Project</a:t>
            </a:r>
          </a:p>
        </p:txBody>
      </p:sp>
      <p:sp>
        <p:nvSpPr>
          <p:cNvPr id="3" name="Subtitle 2">
            <a:extLst>
              <a:ext uri="{FF2B5EF4-FFF2-40B4-BE49-F238E27FC236}">
                <a16:creationId xmlns:a16="http://schemas.microsoft.com/office/drawing/2014/main" id="{56A1E4C2-08C8-0B44-5D7F-DA4AC8BD9E48}"/>
              </a:ext>
            </a:extLst>
          </p:cNvPr>
          <p:cNvSpPr>
            <a:spLocks noGrp="1"/>
          </p:cNvSpPr>
          <p:nvPr>
            <p:ph type="subTitle" idx="1"/>
          </p:nvPr>
        </p:nvSpPr>
        <p:spPr>
          <a:xfrm>
            <a:off x="1524000" y="3925035"/>
            <a:ext cx="9144000" cy="1655762"/>
          </a:xfrm>
        </p:spPr>
        <p:txBody>
          <a:bodyPr/>
          <a:lstStyle/>
          <a:p>
            <a:r>
              <a:rPr lang="en-GB" dirty="0"/>
              <a:t>Course: Big data technology (cs-523)</a:t>
            </a:r>
          </a:p>
          <a:p>
            <a:r>
              <a:rPr lang="en-GB" dirty="0"/>
              <a:t> Professor: Mrudula Mukadam</a:t>
            </a:r>
          </a:p>
          <a:p>
            <a:endParaRPr lang="en-GB" dirty="0"/>
          </a:p>
        </p:txBody>
      </p:sp>
      <p:sp>
        <p:nvSpPr>
          <p:cNvPr id="5" name="Footer Placeholder 4">
            <a:extLst>
              <a:ext uri="{FF2B5EF4-FFF2-40B4-BE49-F238E27FC236}">
                <a16:creationId xmlns:a16="http://schemas.microsoft.com/office/drawing/2014/main" id="{42857514-D9C1-E480-B601-159D962E3007}"/>
              </a:ext>
            </a:extLst>
          </p:cNvPr>
          <p:cNvSpPr>
            <a:spLocks noGrp="1"/>
          </p:cNvSpPr>
          <p:nvPr>
            <p:ph type="ftr" sz="quarter" idx="11"/>
          </p:nvPr>
        </p:nvSpPr>
        <p:spPr>
          <a:xfrm>
            <a:off x="1999254" y="6056195"/>
            <a:ext cx="5124886" cy="365125"/>
          </a:xfrm>
        </p:spPr>
        <p:txBody>
          <a:bodyPr/>
          <a:lstStyle/>
          <a:p>
            <a:r>
              <a:rPr lang="en-GB" dirty="0"/>
              <a:t>Big data technology (cs-523)</a:t>
            </a:r>
          </a:p>
        </p:txBody>
      </p:sp>
      <p:sp>
        <p:nvSpPr>
          <p:cNvPr id="6" name="Slide Number Placeholder 5">
            <a:extLst>
              <a:ext uri="{FF2B5EF4-FFF2-40B4-BE49-F238E27FC236}">
                <a16:creationId xmlns:a16="http://schemas.microsoft.com/office/drawing/2014/main" id="{47CCF07B-8420-F0CE-AE48-75931F6BAFEA}"/>
              </a:ext>
            </a:extLst>
          </p:cNvPr>
          <p:cNvSpPr>
            <a:spLocks noGrp="1"/>
          </p:cNvSpPr>
          <p:nvPr>
            <p:ph type="sldNum" sz="quarter" idx="12"/>
          </p:nvPr>
        </p:nvSpPr>
        <p:spPr/>
        <p:txBody>
          <a:bodyPr/>
          <a:lstStyle/>
          <a:p>
            <a:fld id="{944A5EBE-A49A-4A10-8927-EC42C466D010}" type="slidenum">
              <a:rPr lang="en-GB" smtClean="0"/>
              <a:t>1</a:t>
            </a:fld>
            <a:endParaRPr lang="en-GB" dirty="0"/>
          </a:p>
        </p:txBody>
      </p:sp>
    </p:spTree>
    <p:extLst>
      <p:ext uri="{BB962C8B-B14F-4D97-AF65-F5344CB8AC3E}">
        <p14:creationId xmlns:p14="http://schemas.microsoft.com/office/powerpoint/2010/main" val="596055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52" name="Rectangle 51">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4"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D53D3757-B052-CC08-C83C-666442F151DE}"/>
              </a:ext>
            </a:extLst>
          </p:cNvPr>
          <p:cNvSpPr>
            <a:spLocks noGrp="1"/>
          </p:cNvSpPr>
          <p:nvPr>
            <p:ph type="title"/>
          </p:nvPr>
        </p:nvSpPr>
        <p:spPr>
          <a:xfrm>
            <a:off x="731837" y="669396"/>
            <a:ext cx="3200355" cy="1100667"/>
          </a:xfrm>
        </p:spPr>
        <p:txBody>
          <a:bodyPr>
            <a:noAutofit/>
          </a:bodyPr>
          <a:lstStyle/>
          <a:p>
            <a:r>
              <a:rPr lang="en-GB" dirty="0">
                <a:solidFill>
                  <a:schemeClr val="bg1"/>
                </a:solidFill>
              </a:rPr>
              <a:t>Visualization with Tableau</a:t>
            </a:r>
            <a:endParaRPr lang="en-GB" b="1" dirty="0">
              <a:solidFill>
                <a:schemeClr val="bg1"/>
              </a:solidFill>
            </a:endParaRPr>
          </a:p>
        </p:txBody>
      </p:sp>
      <p:sp>
        <p:nvSpPr>
          <p:cNvPr id="3" name="Content Placeholder 2">
            <a:extLst>
              <a:ext uri="{FF2B5EF4-FFF2-40B4-BE49-F238E27FC236}">
                <a16:creationId xmlns:a16="http://schemas.microsoft.com/office/drawing/2014/main" id="{BDEFB5D5-0339-1053-39F2-B8904766F680}"/>
              </a:ext>
            </a:extLst>
          </p:cNvPr>
          <p:cNvSpPr>
            <a:spLocks noGrp="1"/>
          </p:cNvSpPr>
          <p:nvPr>
            <p:ph idx="1"/>
          </p:nvPr>
        </p:nvSpPr>
        <p:spPr>
          <a:xfrm>
            <a:off x="836613" y="1865313"/>
            <a:ext cx="2862444" cy="3957302"/>
          </a:xfrm>
        </p:spPr>
        <p:txBody>
          <a:bodyPr>
            <a:normAutofit lnSpcReduction="10000"/>
          </a:bodyPr>
          <a:lstStyle/>
          <a:p>
            <a:pPr marL="0" indent="0">
              <a:buNone/>
            </a:pPr>
            <a:r>
              <a:rPr lang="en-GB" sz="1600" b="0" i="0" dirty="0">
                <a:solidFill>
                  <a:srgbClr val="FFFFFF"/>
                </a:solidFill>
                <a:effectLst/>
                <a:latin typeface="Benton Sans Book"/>
              </a:rPr>
              <a:t>It is a visual analytics platform transforming the way we use data to solve problems—empowering people and organizations to make the most of their data.</a:t>
            </a:r>
          </a:p>
          <a:p>
            <a:pPr marL="0" indent="0">
              <a:buNone/>
            </a:pPr>
            <a:r>
              <a:rPr lang="en-GB" sz="1600" dirty="0">
                <a:solidFill>
                  <a:srgbClr val="FFFFFF"/>
                </a:solidFill>
              </a:rPr>
              <a:t>Important features:</a:t>
            </a:r>
          </a:p>
          <a:p>
            <a:r>
              <a:rPr lang="en-GB" sz="1600" dirty="0">
                <a:solidFill>
                  <a:srgbClr val="FFFFFF"/>
                </a:solidFill>
              </a:rPr>
              <a:t>Informative Dashboards</a:t>
            </a:r>
          </a:p>
          <a:p>
            <a:r>
              <a:rPr lang="en-GB" sz="1600" dirty="0">
                <a:solidFill>
                  <a:srgbClr val="FFFFFF"/>
                </a:solidFill>
              </a:rPr>
              <a:t>Supports numerous data sources</a:t>
            </a:r>
          </a:p>
          <a:p>
            <a:r>
              <a:rPr lang="en-GB" sz="1600" dirty="0">
                <a:solidFill>
                  <a:srgbClr val="FFFFFF"/>
                </a:solidFill>
              </a:rPr>
              <a:t>Connectivity with Live and In-Memory Data</a:t>
            </a:r>
          </a:p>
          <a:p>
            <a:pPr marL="0" indent="0">
              <a:buNone/>
            </a:pPr>
            <a:endParaRPr lang="en-GB" sz="1400" dirty="0">
              <a:solidFill>
                <a:srgbClr val="FFFFFF"/>
              </a:solidFill>
            </a:endParaRPr>
          </a:p>
        </p:txBody>
      </p:sp>
      <p:grpSp>
        <p:nvGrpSpPr>
          <p:cNvPr id="56" name="Group 55">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57"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8"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9"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4"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8" name="Picture 7" descr="Chart&#10;&#10;Description automatically generated">
            <a:extLst>
              <a:ext uri="{FF2B5EF4-FFF2-40B4-BE49-F238E27FC236}">
                <a16:creationId xmlns:a16="http://schemas.microsoft.com/office/drawing/2014/main" id="{6DDB2663-82E8-0E62-5B1B-43F112DC1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1778" y="1459085"/>
            <a:ext cx="6844045" cy="3935326"/>
          </a:xfrm>
          <a:prstGeom prst="rect">
            <a:avLst/>
          </a:prstGeom>
        </p:spPr>
      </p:pic>
      <p:sp>
        <p:nvSpPr>
          <p:cNvPr id="6" name="Footer Placeholder 4">
            <a:extLst>
              <a:ext uri="{FF2B5EF4-FFF2-40B4-BE49-F238E27FC236}">
                <a16:creationId xmlns:a16="http://schemas.microsoft.com/office/drawing/2014/main" id="{1953DFFF-FB0E-8E80-19F5-7E47CB086FB7}"/>
              </a:ext>
            </a:extLst>
          </p:cNvPr>
          <p:cNvSpPr txBox="1">
            <a:spLocks/>
          </p:cNvSpPr>
          <p:nvPr/>
        </p:nvSpPr>
        <p:spPr>
          <a:xfrm>
            <a:off x="1152297" y="6045839"/>
            <a:ext cx="6239309"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cap="all" baseline="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rgbClr val="FFFFFF"/>
                </a:solidFill>
                <a:latin typeface="Tw Cen MT" panose="020B0602020104020603" pitchFamily="34" charset="77"/>
              </a:rPr>
              <a:t>Big data technology (cs-523)</a:t>
            </a:r>
          </a:p>
        </p:txBody>
      </p:sp>
      <p:sp>
        <p:nvSpPr>
          <p:cNvPr id="7" name="Slide Number Placeholder 5">
            <a:extLst>
              <a:ext uri="{FF2B5EF4-FFF2-40B4-BE49-F238E27FC236}">
                <a16:creationId xmlns:a16="http://schemas.microsoft.com/office/drawing/2014/main" id="{4A577284-2D6C-CD1C-2E85-F3A579642102}"/>
              </a:ext>
            </a:extLst>
          </p:cNvPr>
          <p:cNvSpPr txBox="1">
            <a:spLocks/>
          </p:cNvSpPr>
          <p:nvPr/>
        </p:nvSpPr>
        <p:spPr>
          <a:xfrm>
            <a:off x="10276321" y="58832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44A5EBE-A49A-4A10-8927-EC42C466D010}" type="slidenum">
              <a:rPr lang="en-GB" smtClean="0"/>
              <a:pPr/>
              <a:t>10</a:t>
            </a:fld>
            <a:endParaRPr lang="en-GB" dirty="0"/>
          </a:p>
        </p:txBody>
      </p:sp>
    </p:spTree>
    <p:extLst>
      <p:ext uri="{BB962C8B-B14F-4D97-AF65-F5344CB8AC3E}">
        <p14:creationId xmlns:p14="http://schemas.microsoft.com/office/powerpoint/2010/main" val="2031821705"/>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4B23-1920-93A5-65AC-1068067F10AA}"/>
              </a:ext>
            </a:extLst>
          </p:cNvPr>
          <p:cNvSpPr>
            <a:spLocks noGrp="1"/>
          </p:cNvSpPr>
          <p:nvPr>
            <p:ph type="title"/>
          </p:nvPr>
        </p:nvSpPr>
        <p:spPr>
          <a:xfrm>
            <a:off x="833437" y="757237"/>
            <a:ext cx="10515600" cy="719138"/>
          </a:xfrm>
        </p:spPr>
        <p:txBody>
          <a:bodyPr>
            <a:normAutofit/>
          </a:bodyPr>
          <a:lstStyle/>
          <a:p>
            <a:r>
              <a:rPr lang="en-GB" dirty="0"/>
              <a:t>Demonstration &gt; project structure</a:t>
            </a:r>
          </a:p>
        </p:txBody>
      </p:sp>
      <p:sp>
        <p:nvSpPr>
          <p:cNvPr id="5" name="Footer Placeholder 4">
            <a:extLst>
              <a:ext uri="{FF2B5EF4-FFF2-40B4-BE49-F238E27FC236}">
                <a16:creationId xmlns:a16="http://schemas.microsoft.com/office/drawing/2014/main" id="{BADA5188-DD63-2CA5-9A77-CFB7B351B8FF}"/>
              </a:ext>
            </a:extLst>
          </p:cNvPr>
          <p:cNvSpPr>
            <a:spLocks noGrp="1"/>
          </p:cNvSpPr>
          <p:nvPr>
            <p:ph type="ftr" sz="quarter" idx="11"/>
          </p:nvPr>
        </p:nvSpPr>
        <p:spPr>
          <a:xfrm>
            <a:off x="1141411" y="6045839"/>
            <a:ext cx="6239309" cy="365125"/>
          </a:xfrm>
        </p:spPr>
        <p:txBody>
          <a:bodyPr/>
          <a:lstStyle/>
          <a:p>
            <a:r>
              <a:rPr lang="en-US" dirty="0">
                <a:solidFill>
                  <a:srgbClr val="FFFFFF"/>
                </a:solidFill>
                <a:effectLst/>
                <a:latin typeface="Tw Cen MT" panose="020B0602020104020603" pitchFamily="34" charset="77"/>
              </a:rPr>
              <a:t>Big data technology (cs-523)</a:t>
            </a:r>
          </a:p>
        </p:txBody>
      </p:sp>
      <p:sp>
        <p:nvSpPr>
          <p:cNvPr id="6" name="Slide Number Placeholder 5">
            <a:extLst>
              <a:ext uri="{FF2B5EF4-FFF2-40B4-BE49-F238E27FC236}">
                <a16:creationId xmlns:a16="http://schemas.microsoft.com/office/drawing/2014/main" id="{589FD2DF-736A-4291-346B-42C7B23436C8}"/>
              </a:ext>
            </a:extLst>
          </p:cNvPr>
          <p:cNvSpPr>
            <a:spLocks noGrp="1"/>
          </p:cNvSpPr>
          <p:nvPr>
            <p:ph type="sldNum" sz="quarter" idx="12"/>
          </p:nvPr>
        </p:nvSpPr>
        <p:spPr/>
        <p:txBody>
          <a:bodyPr/>
          <a:lstStyle/>
          <a:p>
            <a:fld id="{944A5EBE-A49A-4A10-8927-EC42C466D010}" type="slidenum">
              <a:rPr lang="en-GB" smtClean="0"/>
              <a:t>11</a:t>
            </a:fld>
            <a:endParaRPr lang="en-GB" dirty="0"/>
          </a:p>
        </p:txBody>
      </p:sp>
      <p:sp>
        <p:nvSpPr>
          <p:cNvPr id="4" name="Content Placeholder 3">
            <a:extLst>
              <a:ext uri="{FF2B5EF4-FFF2-40B4-BE49-F238E27FC236}">
                <a16:creationId xmlns:a16="http://schemas.microsoft.com/office/drawing/2014/main" id="{C16B76E4-EDEC-58E7-4044-6DE7A901CA25}"/>
              </a:ext>
            </a:extLst>
          </p:cNvPr>
          <p:cNvSpPr>
            <a:spLocks noGrp="1"/>
          </p:cNvSpPr>
          <p:nvPr>
            <p:ph idx="1"/>
          </p:nvPr>
        </p:nvSpPr>
        <p:spPr>
          <a:xfrm>
            <a:off x="1141411" y="1409863"/>
            <a:ext cx="9905999" cy="882763"/>
          </a:xfrm>
        </p:spPr>
        <p:txBody>
          <a:bodyPr>
            <a:normAutofit fontScale="92500"/>
          </a:bodyPr>
          <a:lstStyle/>
          <a:p>
            <a:pPr marL="0" indent="0">
              <a:buNone/>
            </a:pPr>
            <a:r>
              <a:rPr lang="en-US" dirty="0"/>
              <a:t>Use </a:t>
            </a:r>
            <a:r>
              <a:rPr lang="en-US" dirty="0">
                <a:solidFill>
                  <a:srgbClr val="FF0000"/>
                </a:solidFill>
              </a:rPr>
              <a:t>Maven</a:t>
            </a:r>
            <a:r>
              <a:rPr lang="en-US" dirty="0"/>
              <a:t> for a general project, including producer and consumer projects as modules</a:t>
            </a:r>
          </a:p>
          <a:p>
            <a:pPr marL="742950" lvl="1" indent="-285750">
              <a:buFont typeface="Arial"/>
              <a:buChar char="•"/>
            </a:pPr>
            <a:endParaRPr lang="en-US" dirty="0"/>
          </a:p>
          <a:p>
            <a:pPr marL="0" indent="0">
              <a:buNone/>
            </a:pPr>
            <a:endParaRPr lang="en-US" dirty="0">
              <a:ea typeface="+mn-lt"/>
              <a:cs typeface="+mn-lt"/>
            </a:endParaRPr>
          </a:p>
        </p:txBody>
      </p:sp>
      <p:pic>
        <p:nvPicPr>
          <p:cNvPr id="3" name="Picture 2">
            <a:extLst>
              <a:ext uri="{FF2B5EF4-FFF2-40B4-BE49-F238E27FC236}">
                <a16:creationId xmlns:a16="http://schemas.microsoft.com/office/drawing/2014/main" id="{9D664219-90E0-4E46-9F79-05F0E5A9D6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4022" y="2129001"/>
            <a:ext cx="7674429" cy="3464152"/>
          </a:xfrm>
          <a:prstGeom prst="rect">
            <a:avLst/>
          </a:prstGeom>
        </p:spPr>
      </p:pic>
    </p:spTree>
    <p:extLst>
      <p:ext uri="{BB962C8B-B14F-4D97-AF65-F5344CB8AC3E}">
        <p14:creationId xmlns:p14="http://schemas.microsoft.com/office/powerpoint/2010/main" val="2760181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4B23-1920-93A5-65AC-1068067F10AA}"/>
              </a:ext>
            </a:extLst>
          </p:cNvPr>
          <p:cNvSpPr>
            <a:spLocks noGrp="1"/>
          </p:cNvSpPr>
          <p:nvPr>
            <p:ph type="title"/>
          </p:nvPr>
        </p:nvSpPr>
        <p:spPr>
          <a:xfrm>
            <a:off x="833437" y="757237"/>
            <a:ext cx="10515600" cy="719138"/>
          </a:xfrm>
        </p:spPr>
        <p:txBody>
          <a:bodyPr>
            <a:normAutofit/>
          </a:bodyPr>
          <a:lstStyle/>
          <a:p>
            <a:r>
              <a:rPr lang="en-GB" dirty="0"/>
              <a:t>Demonstration &gt; Producer</a:t>
            </a:r>
          </a:p>
        </p:txBody>
      </p:sp>
      <p:sp>
        <p:nvSpPr>
          <p:cNvPr id="5" name="Footer Placeholder 4">
            <a:extLst>
              <a:ext uri="{FF2B5EF4-FFF2-40B4-BE49-F238E27FC236}">
                <a16:creationId xmlns:a16="http://schemas.microsoft.com/office/drawing/2014/main" id="{BADA5188-DD63-2CA5-9A77-CFB7B351B8FF}"/>
              </a:ext>
            </a:extLst>
          </p:cNvPr>
          <p:cNvSpPr>
            <a:spLocks noGrp="1"/>
          </p:cNvSpPr>
          <p:nvPr>
            <p:ph type="ftr" sz="quarter" idx="11"/>
          </p:nvPr>
        </p:nvSpPr>
        <p:spPr>
          <a:xfrm>
            <a:off x="1141411" y="6045839"/>
            <a:ext cx="6239309" cy="365125"/>
          </a:xfrm>
        </p:spPr>
        <p:txBody>
          <a:bodyPr/>
          <a:lstStyle/>
          <a:p>
            <a:r>
              <a:rPr lang="en-US" dirty="0">
                <a:solidFill>
                  <a:srgbClr val="FFFFFF"/>
                </a:solidFill>
                <a:effectLst/>
                <a:latin typeface="Tw Cen MT" panose="020B0602020104020603" pitchFamily="34" charset="77"/>
              </a:rPr>
              <a:t>Big data technology (cs-523)</a:t>
            </a:r>
          </a:p>
        </p:txBody>
      </p:sp>
      <p:sp>
        <p:nvSpPr>
          <p:cNvPr id="6" name="Slide Number Placeholder 5">
            <a:extLst>
              <a:ext uri="{FF2B5EF4-FFF2-40B4-BE49-F238E27FC236}">
                <a16:creationId xmlns:a16="http://schemas.microsoft.com/office/drawing/2014/main" id="{589FD2DF-736A-4291-346B-42C7B23436C8}"/>
              </a:ext>
            </a:extLst>
          </p:cNvPr>
          <p:cNvSpPr>
            <a:spLocks noGrp="1"/>
          </p:cNvSpPr>
          <p:nvPr>
            <p:ph type="sldNum" sz="quarter" idx="12"/>
          </p:nvPr>
        </p:nvSpPr>
        <p:spPr/>
        <p:txBody>
          <a:bodyPr/>
          <a:lstStyle/>
          <a:p>
            <a:fld id="{944A5EBE-A49A-4A10-8927-EC42C466D010}" type="slidenum">
              <a:rPr lang="en-GB" smtClean="0"/>
              <a:t>12</a:t>
            </a:fld>
            <a:endParaRPr lang="en-GB"/>
          </a:p>
        </p:txBody>
      </p:sp>
      <p:sp>
        <p:nvSpPr>
          <p:cNvPr id="4" name="Content Placeholder 3">
            <a:extLst>
              <a:ext uri="{FF2B5EF4-FFF2-40B4-BE49-F238E27FC236}">
                <a16:creationId xmlns:a16="http://schemas.microsoft.com/office/drawing/2014/main" id="{C16B76E4-EDEC-58E7-4044-6DE7A901CA25}"/>
              </a:ext>
            </a:extLst>
          </p:cNvPr>
          <p:cNvSpPr>
            <a:spLocks noGrp="1"/>
          </p:cNvSpPr>
          <p:nvPr>
            <p:ph idx="1"/>
          </p:nvPr>
        </p:nvSpPr>
        <p:spPr>
          <a:xfrm>
            <a:off x="1141411" y="1409863"/>
            <a:ext cx="9905999" cy="2691754"/>
          </a:xfrm>
        </p:spPr>
        <p:txBody>
          <a:bodyPr>
            <a:normAutofit/>
          </a:bodyPr>
          <a:lstStyle/>
          <a:p>
            <a:pPr marL="0" indent="0">
              <a:buNone/>
            </a:pPr>
            <a:r>
              <a:rPr lang="en-US" dirty="0"/>
              <a:t>Using </a:t>
            </a:r>
            <a:r>
              <a:rPr lang="en-US" dirty="0" err="1">
                <a:solidFill>
                  <a:srgbClr val="FF0000"/>
                </a:solidFill>
              </a:rPr>
              <a:t>CSVReader</a:t>
            </a:r>
            <a:r>
              <a:rPr lang="en-US" dirty="0"/>
              <a:t> to read </a:t>
            </a:r>
            <a:r>
              <a:rPr lang="en-US" dirty="0" err="1">
                <a:solidFill>
                  <a:srgbClr val="FF0000"/>
                </a:solidFill>
              </a:rPr>
              <a:t>zipcodes</a:t>
            </a:r>
            <a:r>
              <a:rPr lang="en-US" dirty="0"/>
              <a:t> from csv file</a:t>
            </a:r>
          </a:p>
          <a:p>
            <a:pPr marL="742950" lvl="1" indent="-285750">
              <a:buFont typeface="Arial"/>
              <a:buChar char="•"/>
            </a:pPr>
            <a:endParaRPr lang="en-US" dirty="0"/>
          </a:p>
          <a:p>
            <a:pPr marL="0" indent="0">
              <a:buNone/>
            </a:pPr>
            <a:endParaRPr lang="en-US" dirty="0">
              <a:ea typeface="+mn-lt"/>
              <a:cs typeface="+mn-lt"/>
            </a:endParaRPr>
          </a:p>
        </p:txBody>
      </p:sp>
      <p:pic>
        <p:nvPicPr>
          <p:cNvPr id="8" name="Picture 7">
            <a:extLst>
              <a:ext uri="{FF2B5EF4-FFF2-40B4-BE49-F238E27FC236}">
                <a16:creationId xmlns:a16="http://schemas.microsoft.com/office/drawing/2014/main" id="{E86982F6-3A13-2C47-0E09-E8E773373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030" y="2038004"/>
            <a:ext cx="6533493" cy="3738931"/>
          </a:xfrm>
          <a:prstGeom prst="rect">
            <a:avLst/>
          </a:prstGeom>
        </p:spPr>
      </p:pic>
      <p:pic>
        <p:nvPicPr>
          <p:cNvPr id="10" name="Picture 9">
            <a:extLst>
              <a:ext uri="{FF2B5EF4-FFF2-40B4-BE49-F238E27FC236}">
                <a16:creationId xmlns:a16="http://schemas.microsoft.com/office/drawing/2014/main" id="{FB288F58-593E-3743-9370-54B9990C8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6795" y="1113723"/>
            <a:ext cx="1290485" cy="5490889"/>
          </a:xfrm>
          <a:prstGeom prst="rect">
            <a:avLst/>
          </a:prstGeom>
        </p:spPr>
      </p:pic>
    </p:spTree>
    <p:extLst>
      <p:ext uri="{BB962C8B-B14F-4D97-AF65-F5344CB8AC3E}">
        <p14:creationId xmlns:p14="http://schemas.microsoft.com/office/powerpoint/2010/main" val="1925280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4B23-1920-93A5-65AC-1068067F10AA}"/>
              </a:ext>
            </a:extLst>
          </p:cNvPr>
          <p:cNvSpPr>
            <a:spLocks noGrp="1"/>
          </p:cNvSpPr>
          <p:nvPr>
            <p:ph type="title"/>
          </p:nvPr>
        </p:nvSpPr>
        <p:spPr>
          <a:xfrm>
            <a:off x="833437" y="757237"/>
            <a:ext cx="10515600" cy="719138"/>
          </a:xfrm>
        </p:spPr>
        <p:txBody>
          <a:bodyPr>
            <a:normAutofit/>
          </a:bodyPr>
          <a:lstStyle/>
          <a:p>
            <a:r>
              <a:rPr lang="en-GB" dirty="0"/>
              <a:t>Demonstration &gt; Producer</a:t>
            </a:r>
          </a:p>
        </p:txBody>
      </p:sp>
      <p:sp>
        <p:nvSpPr>
          <p:cNvPr id="5" name="Footer Placeholder 4">
            <a:extLst>
              <a:ext uri="{FF2B5EF4-FFF2-40B4-BE49-F238E27FC236}">
                <a16:creationId xmlns:a16="http://schemas.microsoft.com/office/drawing/2014/main" id="{BADA5188-DD63-2CA5-9A77-CFB7B351B8FF}"/>
              </a:ext>
            </a:extLst>
          </p:cNvPr>
          <p:cNvSpPr>
            <a:spLocks noGrp="1"/>
          </p:cNvSpPr>
          <p:nvPr>
            <p:ph type="ftr" sz="quarter" idx="11"/>
          </p:nvPr>
        </p:nvSpPr>
        <p:spPr>
          <a:xfrm>
            <a:off x="1141411" y="6045839"/>
            <a:ext cx="6239309" cy="365125"/>
          </a:xfrm>
        </p:spPr>
        <p:txBody>
          <a:bodyPr/>
          <a:lstStyle/>
          <a:p>
            <a:r>
              <a:rPr lang="en-US" dirty="0">
                <a:solidFill>
                  <a:srgbClr val="FFFFFF"/>
                </a:solidFill>
                <a:effectLst/>
                <a:latin typeface="Tw Cen MT" panose="020B0602020104020603" pitchFamily="34" charset="77"/>
              </a:rPr>
              <a:t>Big data technology (cs-523)</a:t>
            </a:r>
          </a:p>
        </p:txBody>
      </p:sp>
      <p:sp>
        <p:nvSpPr>
          <p:cNvPr id="6" name="Slide Number Placeholder 5">
            <a:extLst>
              <a:ext uri="{FF2B5EF4-FFF2-40B4-BE49-F238E27FC236}">
                <a16:creationId xmlns:a16="http://schemas.microsoft.com/office/drawing/2014/main" id="{589FD2DF-736A-4291-346B-42C7B23436C8}"/>
              </a:ext>
            </a:extLst>
          </p:cNvPr>
          <p:cNvSpPr>
            <a:spLocks noGrp="1"/>
          </p:cNvSpPr>
          <p:nvPr>
            <p:ph type="sldNum" sz="quarter" idx="12"/>
          </p:nvPr>
        </p:nvSpPr>
        <p:spPr/>
        <p:txBody>
          <a:bodyPr/>
          <a:lstStyle/>
          <a:p>
            <a:fld id="{944A5EBE-A49A-4A10-8927-EC42C466D010}" type="slidenum">
              <a:rPr lang="en-GB" smtClean="0"/>
              <a:t>13</a:t>
            </a:fld>
            <a:endParaRPr lang="en-GB"/>
          </a:p>
        </p:txBody>
      </p:sp>
      <p:sp>
        <p:nvSpPr>
          <p:cNvPr id="4" name="Content Placeholder 3">
            <a:extLst>
              <a:ext uri="{FF2B5EF4-FFF2-40B4-BE49-F238E27FC236}">
                <a16:creationId xmlns:a16="http://schemas.microsoft.com/office/drawing/2014/main" id="{C16B76E4-EDEC-58E7-4044-6DE7A901CA25}"/>
              </a:ext>
            </a:extLst>
          </p:cNvPr>
          <p:cNvSpPr>
            <a:spLocks noGrp="1"/>
          </p:cNvSpPr>
          <p:nvPr>
            <p:ph idx="1"/>
          </p:nvPr>
        </p:nvSpPr>
        <p:spPr>
          <a:xfrm>
            <a:off x="1141411" y="1409863"/>
            <a:ext cx="10703748" cy="898871"/>
          </a:xfrm>
        </p:spPr>
        <p:txBody>
          <a:bodyPr>
            <a:normAutofit fontScale="85000" lnSpcReduction="10000"/>
          </a:bodyPr>
          <a:lstStyle/>
          <a:p>
            <a:r>
              <a:rPr lang="en-US" dirty="0"/>
              <a:t>Get </a:t>
            </a:r>
            <a:r>
              <a:rPr lang="en-US" dirty="0">
                <a:solidFill>
                  <a:srgbClr val="FF0000"/>
                </a:solidFill>
              </a:rPr>
              <a:t>real-time</a:t>
            </a:r>
            <a:r>
              <a:rPr lang="en-US" dirty="0"/>
              <a:t> Data from Weather API by </a:t>
            </a:r>
            <a:r>
              <a:rPr lang="en-US" dirty="0" err="1">
                <a:solidFill>
                  <a:srgbClr val="FF0000"/>
                </a:solidFill>
              </a:rPr>
              <a:t>zipcode</a:t>
            </a:r>
            <a:endParaRPr lang="en-US" dirty="0">
              <a:solidFill>
                <a:srgbClr val="FF0000"/>
              </a:solidFill>
            </a:endParaRPr>
          </a:p>
          <a:p>
            <a:r>
              <a:rPr lang="en-US" dirty="0"/>
              <a:t>If the zip code is unsupported to get Weather data from API, we will </a:t>
            </a:r>
            <a:r>
              <a:rPr lang="en-US" dirty="0">
                <a:solidFill>
                  <a:srgbClr val="FF0000"/>
                </a:solidFill>
              </a:rPr>
              <a:t>ignore</a:t>
            </a:r>
            <a:r>
              <a:rPr lang="en-US" dirty="0"/>
              <a:t> it in the next schedule.</a:t>
            </a:r>
            <a:endParaRPr lang="en-US" dirty="0">
              <a:solidFill>
                <a:srgbClr val="FF0000"/>
              </a:solidFill>
            </a:endParaRPr>
          </a:p>
          <a:p>
            <a:pPr marL="0" indent="0">
              <a:buNone/>
            </a:pPr>
            <a:endParaRPr lang="en-US" dirty="0">
              <a:ea typeface="+mn-lt"/>
              <a:cs typeface="+mn-lt"/>
            </a:endParaRPr>
          </a:p>
        </p:txBody>
      </p:sp>
      <p:pic>
        <p:nvPicPr>
          <p:cNvPr id="7" name="Picture 6">
            <a:extLst>
              <a:ext uri="{FF2B5EF4-FFF2-40B4-BE49-F238E27FC236}">
                <a16:creationId xmlns:a16="http://schemas.microsoft.com/office/drawing/2014/main" id="{7FB72B81-93D4-E35A-94E2-8D3DAEF8F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0531" y="2394125"/>
            <a:ext cx="7041412" cy="3566322"/>
          </a:xfrm>
          <a:prstGeom prst="rect">
            <a:avLst/>
          </a:prstGeom>
        </p:spPr>
      </p:pic>
    </p:spTree>
    <p:extLst>
      <p:ext uri="{BB962C8B-B14F-4D97-AF65-F5344CB8AC3E}">
        <p14:creationId xmlns:p14="http://schemas.microsoft.com/office/powerpoint/2010/main" val="2420658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4B23-1920-93A5-65AC-1068067F10AA}"/>
              </a:ext>
            </a:extLst>
          </p:cNvPr>
          <p:cNvSpPr>
            <a:spLocks noGrp="1"/>
          </p:cNvSpPr>
          <p:nvPr>
            <p:ph type="title"/>
          </p:nvPr>
        </p:nvSpPr>
        <p:spPr>
          <a:xfrm>
            <a:off x="833437" y="757237"/>
            <a:ext cx="10515600" cy="719138"/>
          </a:xfrm>
        </p:spPr>
        <p:txBody>
          <a:bodyPr>
            <a:normAutofit/>
          </a:bodyPr>
          <a:lstStyle/>
          <a:p>
            <a:r>
              <a:rPr lang="en-GB" dirty="0"/>
              <a:t>Demonstration &gt; Producer</a:t>
            </a:r>
          </a:p>
        </p:txBody>
      </p:sp>
      <p:sp>
        <p:nvSpPr>
          <p:cNvPr id="5" name="Footer Placeholder 4">
            <a:extLst>
              <a:ext uri="{FF2B5EF4-FFF2-40B4-BE49-F238E27FC236}">
                <a16:creationId xmlns:a16="http://schemas.microsoft.com/office/drawing/2014/main" id="{BADA5188-DD63-2CA5-9A77-CFB7B351B8FF}"/>
              </a:ext>
            </a:extLst>
          </p:cNvPr>
          <p:cNvSpPr>
            <a:spLocks noGrp="1"/>
          </p:cNvSpPr>
          <p:nvPr>
            <p:ph type="ftr" sz="quarter" idx="11"/>
          </p:nvPr>
        </p:nvSpPr>
        <p:spPr>
          <a:xfrm>
            <a:off x="1141411" y="6045839"/>
            <a:ext cx="6239309" cy="365125"/>
          </a:xfrm>
        </p:spPr>
        <p:txBody>
          <a:bodyPr/>
          <a:lstStyle/>
          <a:p>
            <a:r>
              <a:rPr lang="en-US" dirty="0">
                <a:solidFill>
                  <a:srgbClr val="FFFFFF"/>
                </a:solidFill>
                <a:effectLst/>
                <a:latin typeface="Tw Cen MT" panose="020B0602020104020603" pitchFamily="34" charset="77"/>
              </a:rPr>
              <a:t>Big data technology (cs-523)</a:t>
            </a:r>
          </a:p>
        </p:txBody>
      </p:sp>
      <p:sp>
        <p:nvSpPr>
          <p:cNvPr id="6" name="Slide Number Placeholder 5">
            <a:extLst>
              <a:ext uri="{FF2B5EF4-FFF2-40B4-BE49-F238E27FC236}">
                <a16:creationId xmlns:a16="http://schemas.microsoft.com/office/drawing/2014/main" id="{589FD2DF-736A-4291-346B-42C7B23436C8}"/>
              </a:ext>
            </a:extLst>
          </p:cNvPr>
          <p:cNvSpPr>
            <a:spLocks noGrp="1"/>
          </p:cNvSpPr>
          <p:nvPr>
            <p:ph type="sldNum" sz="quarter" idx="12"/>
          </p:nvPr>
        </p:nvSpPr>
        <p:spPr/>
        <p:txBody>
          <a:bodyPr/>
          <a:lstStyle/>
          <a:p>
            <a:fld id="{944A5EBE-A49A-4A10-8927-EC42C466D010}" type="slidenum">
              <a:rPr lang="en-GB" smtClean="0"/>
              <a:t>14</a:t>
            </a:fld>
            <a:endParaRPr lang="en-GB"/>
          </a:p>
        </p:txBody>
      </p:sp>
      <p:sp>
        <p:nvSpPr>
          <p:cNvPr id="4" name="Content Placeholder 3">
            <a:extLst>
              <a:ext uri="{FF2B5EF4-FFF2-40B4-BE49-F238E27FC236}">
                <a16:creationId xmlns:a16="http://schemas.microsoft.com/office/drawing/2014/main" id="{C16B76E4-EDEC-58E7-4044-6DE7A901CA25}"/>
              </a:ext>
            </a:extLst>
          </p:cNvPr>
          <p:cNvSpPr>
            <a:spLocks noGrp="1"/>
          </p:cNvSpPr>
          <p:nvPr>
            <p:ph idx="1"/>
          </p:nvPr>
        </p:nvSpPr>
        <p:spPr>
          <a:xfrm>
            <a:off x="1141411" y="1409863"/>
            <a:ext cx="10703748" cy="898871"/>
          </a:xfrm>
        </p:spPr>
        <p:txBody>
          <a:bodyPr>
            <a:normAutofit/>
          </a:bodyPr>
          <a:lstStyle/>
          <a:p>
            <a:r>
              <a:rPr lang="en-US" dirty="0"/>
              <a:t>Run </a:t>
            </a:r>
            <a:r>
              <a:rPr lang="en-US" dirty="0">
                <a:solidFill>
                  <a:srgbClr val="FF0000"/>
                </a:solidFill>
              </a:rPr>
              <a:t>multi-thread</a:t>
            </a:r>
            <a:r>
              <a:rPr lang="en-US" dirty="0"/>
              <a:t> to get Weather data</a:t>
            </a:r>
            <a:endParaRPr lang="en-US" dirty="0">
              <a:ea typeface="+mn-lt"/>
              <a:cs typeface="+mn-lt"/>
            </a:endParaRPr>
          </a:p>
        </p:txBody>
      </p:sp>
      <p:pic>
        <p:nvPicPr>
          <p:cNvPr id="12" name="Picture 11">
            <a:extLst>
              <a:ext uri="{FF2B5EF4-FFF2-40B4-BE49-F238E27FC236}">
                <a16:creationId xmlns:a16="http://schemas.microsoft.com/office/drawing/2014/main" id="{A7E9E50F-F077-4844-B1E8-0D09B1B69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037" y="2043602"/>
            <a:ext cx="7772400" cy="3753500"/>
          </a:xfrm>
          <a:prstGeom prst="rect">
            <a:avLst/>
          </a:prstGeom>
        </p:spPr>
      </p:pic>
    </p:spTree>
    <p:extLst>
      <p:ext uri="{BB962C8B-B14F-4D97-AF65-F5344CB8AC3E}">
        <p14:creationId xmlns:p14="http://schemas.microsoft.com/office/powerpoint/2010/main" val="1256722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4B23-1920-93A5-65AC-1068067F10AA}"/>
              </a:ext>
            </a:extLst>
          </p:cNvPr>
          <p:cNvSpPr>
            <a:spLocks noGrp="1"/>
          </p:cNvSpPr>
          <p:nvPr>
            <p:ph type="title"/>
          </p:nvPr>
        </p:nvSpPr>
        <p:spPr>
          <a:xfrm>
            <a:off x="833437" y="757237"/>
            <a:ext cx="10515600" cy="719138"/>
          </a:xfrm>
        </p:spPr>
        <p:txBody>
          <a:bodyPr>
            <a:normAutofit/>
          </a:bodyPr>
          <a:lstStyle/>
          <a:p>
            <a:r>
              <a:rPr lang="en-GB" dirty="0"/>
              <a:t>Demonstration &gt; Producer</a:t>
            </a:r>
          </a:p>
        </p:txBody>
      </p:sp>
      <p:sp>
        <p:nvSpPr>
          <p:cNvPr id="5" name="Footer Placeholder 4">
            <a:extLst>
              <a:ext uri="{FF2B5EF4-FFF2-40B4-BE49-F238E27FC236}">
                <a16:creationId xmlns:a16="http://schemas.microsoft.com/office/drawing/2014/main" id="{BADA5188-DD63-2CA5-9A77-CFB7B351B8FF}"/>
              </a:ext>
            </a:extLst>
          </p:cNvPr>
          <p:cNvSpPr>
            <a:spLocks noGrp="1"/>
          </p:cNvSpPr>
          <p:nvPr>
            <p:ph type="ftr" sz="quarter" idx="11"/>
          </p:nvPr>
        </p:nvSpPr>
        <p:spPr>
          <a:xfrm>
            <a:off x="1141411" y="6045839"/>
            <a:ext cx="6239309" cy="365125"/>
          </a:xfrm>
        </p:spPr>
        <p:txBody>
          <a:bodyPr/>
          <a:lstStyle/>
          <a:p>
            <a:r>
              <a:rPr lang="en-US" dirty="0">
                <a:solidFill>
                  <a:srgbClr val="FFFFFF"/>
                </a:solidFill>
                <a:effectLst/>
                <a:latin typeface="Tw Cen MT" panose="020B0602020104020603" pitchFamily="34" charset="77"/>
              </a:rPr>
              <a:t>Big data technology (cs-523)</a:t>
            </a:r>
          </a:p>
        </p:txBody>
      </p:sp>
      <p:sp>
        <p:nvSpPr>
          <p:cNvPr id="6" name="Slide Number Placeholder 5">
            <a:extLst>
              <a:ext uri="{FF2B5EF4-FFF2-40B4-BE49-F238E27FC236}">
                <a16:creationId xmlns:a16="http://schemas.microsoft.com/office/drawing/2014/main" id="{589FD2DF-736A-4291-346B-42C7B23436C8}"/>
              </a:ext>
            </a:extLst>
          </p:cNvPr>
          <p:cNvSpPr>
            <a:spLocks noGrp="1"/>
          </p:cNvSpPr>
          <p:nvPr>
            <p:ph type="sldNum" sz="quarter" idx="12"/>
          </p:nvPr>
        </p:nvSpPr>
        <p:spPr/>
        <p:txBody>
          <a:bodyPr/>
          <a:lstStyle/>
          <a:p>
            <a:fld id="{944A5EBE-A49A-4A10-8927-EC42C466D010}" type="slidenum">
              <a:rPr lang="en-GB" smtClean="0"/>
              <a:t>15</a:t>
            </a:fld>
            <a:endParaRPr lang="en-GB"/>
          </a:p>
        </p:txBody>
      </p:sp>
      <p:sp>
        <p:nvSpPr>
          <p:cNvPr id="4" name="Content Placeholder 3">
            <a:extLst>
              <a:ext uri="{FF2B5EF4-FFF2-40B4-BE49-F238E27FC236}">
                <a16:creationId xmlns:a16="http://schemas.microsoft.com/office/drawing/2014/main" id="{C16B76E4-EDEC-58E7-4044-6DE7A901CA25}"/>
              </a:ext>
            </a:extLst>
          </p:cNvPr>
          <p:cNvSpPr>
            <a:spLocks noGrp="1"/>
          </p:cNvSpPr>
          <p:nvPr>
            <p:ph idx="1"/>
          </p:nvPr>
        </p:nvSpPr>
        <p:spPr>
          <a:xfrm>
            <a:off x="1141411" y="1409863"/>
            <a:ext cx="10703748" cy="898871"/>
          </a:xfrm>
        </p:spPr>
        <p:txBody>
          <a:bodyPr>
            <a:normAutofit/>
          </a:bodyPr>
          <a:lstStyle/>
          <a:p>
            <a:r>
              <a:rPr lang="en-US" dirty="0" err="1"/>
              <a:t>KafkaProducer</a:t>
            </a:r>
            <a:r>
              <a:rPr lang="en-US" dirty="0"/>
              <a:t> publishes </a:t>
            </a:r>
            <a:r>
              <a:rPr lang="en-US" sz="2400" dirty="0">
                <a:solidFill>
                  <a:srgbClr val="FF0000"/>
                </a:solidFill>
              </a:rPr>
              <a:t>data </a:t>
            </a:r>
            <a:r>
              <a:rPr lang="en-US" dirty="0">
                <a:solidFill>
                  <a:srgbClr val="FF0000"/>
                </a:solidFill>
              </a:rPr>
              <a:t>block </a:t>
            </a:r>
            <a:r>
              <a:rPr lang="en-US" dirty="0"/>
              <a:t>(not single record) to Consumer</a:t>
            </a:r>
          </a:p>
          <a:p>
            <a:endParaRPr lang="en-US" dirty="0">
              <a:ea typeface="+mn-lt"/>
              <a:cs typeface="+mn-lt"/>
            </a:endParaRPr>
          </a:p>
        </p:txBody>
      </p:sp>
      <p:pic>
        <p:nvPicPr>
          <p:cNvPr id="8" name="Picture 7">
            <a:extLst>
              <a:ext uri="{FF2B5EF4-FFF2-40B4-BE49-F238E27FC236}">
                <a16:creationId xmlns:a16="http://schemas.microsoft.com/office/drawing/2014/main" id="{ADD75A22-FD04-A130-8E18-A72F346F6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64" y="2420922"/>
            <a:ext cx="4480939" cy="3197166"/>
          </a:xfrm>
          <a:prstGeom prst="rect">
            <a:avLst/>
          </a:prstGeom>
        </p:spPr>
      </p:pic>
      <p:pic>
        <p:nvPicPr>
          <p:cNvPr id="10" name="Picture 9">
            <a:extLst>
              <a:ext uri="{FF2B5EF4-FFF2-40B4-BE49-F238E27FC236}">
                <a16:creationId xmlns:a16="http://schemas.microsoft.com/office/drawing/2014/main" id="{0F7FE013-70C7-53D3-B1FC-8169C0D8C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8902" y="2420922"/>
            <a:ext cx="7112384" cy="2388037"/>
          </a:xfrm>
          <a:prstGeom prst="rect">
            <a:avLst/>
          </a:prstGeom>
        </p:spPr>
      </p:pic>
    </p:spTree>
    <p:extLst>
      <p:ext uri="{BB962C8B-B14F-4D97-AF65-F5344CB8AC3E}">
        <p14:creationId xmlns:p14="http://schemas.microsoft.com/office/powerpoint/2010/main" val="1190762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4B23-1920-93A5-65AC-1068067F10AA}"/>
              </a:ext>
            </a:extLst>
          </p:cNvPr>
          <p:cNvSpPr>
            <a:spLocks noGrp="1"/>
          </p:cNvSpPr>
          <p:nvPr>
            <p:ph type="title"/>
          </p:nvPr>
        </p:nvSpPr>
        <p:spPr>
          <a:xfrm>
            <a:off x="833437" y="757237"/>
            <a:ext cx="10515600" cy="719138"/>
          </a:xfrm>
        </p:spPr>
        <p:txBody>
          <a:bodyPr>
            <a:normAutofit/>
          </a:bodyPr>
          <a:lstStyle/>
          <a:p>
            <a:r>
              <a:rPr lang="en-GB" dirty="0"/>
              <a:t>Demonstration &gt; Consumer</a:t>
            </a:r>
          </a:p>
        </p:txBody>
      </p:sp>
      <p:sp>
        <p:nvSpPr>
          <p:cNvPr id="5" name="Footer Placeholder 4">
            <a:extLst>
              <a:ext uri="{FF2B5EF4-FFF2-40B4-BE49-F238E27FC236}">
                <a16:creationId xmlns:a16="http://schemas.microsoft.com/office/drawing/2014/main" id="{BADA5188-DD63-2CA5-9A77-CFB7B351B8FF}"/>
              </a:ext>
            </a:extLst>
          </p:cNvPr>
          <p:cNvSpPr>
            <a:spLocks noGrp="1"/>
          </p:cNvSpPr>
          <p:nvPr>
            <p:ph type="ftr" sz="quarter" idx="11"/>
          </p:nvPr>
        </p:nvSpPr>
        <p:spPr>
          <a:xfrm>
            <a:off x="1141411" y="6045839"/>
            <a:ext cx="6239309" cy="365125"/>
          </a:xfrm>
        </p:spPr>
        <p:txBody>
          <a:bodyPr/>
          <a:lstStyle/>
          <a:p>
            <a:r>
              <a:rPr lang="en-US" dirty="0">
                <a:solidFill>
                  <a:srgbClr val="FFFFFF"/>
                </a:solidFill>
                <a:effectLst/>
                <a:latin typeface="Tw Cen MT" panose="020B0602020104020603" pitchFamily="34" charset="77"/>
              </a:rPr>
              <a:t>Big data technology (cs-523)</a:t>
            </a:r>
          </a:p>
        </p:txBody>
      </p:sp>
      <p:sp>
        <p:nvSpPr>
          <p:cNvPr id="6" name="Slide Number Placeholder 5">
            <a:extLst>
              <a:ext uri="{FF2B5EF4-FFF2-40B4-BE49-F238E27FC236}">
                <a16:creationId xmlns:a16="http://schemas.microsoft.com/office/drawing/2014/main" id="{589FD2DF-736A-4291-346B-42C7B23436C8}"/>
              </a:ext>
            </a:extLst>
          </p:cNvPr>
          <p:cNvSpPr>
            <a:spLocks noGrp="1"/>
          </p:cNvSpPr>
          <p:nvPr>
            <p:ph type="sldNum" sz="quarter" idx="12"/>
          </p:nvPr>
        </p:nvSpPr>
        <p:spPr/>
        <p:txBody>
          <a:bodyPr/>
          <a:lstStyle/>
          <a:p>
            <a:fld id="{944A5EBE-A49A-4A10-8927-EC42C466D010}" type="slidenum">
              <a:rPr lang="en-GB" smtClean="0"/>
              <a:t>16</a:t>
            </a:fld>
            <a:endParaRPr lang="en-GB"/>
          </a:p>
        </p:txBody>
      </p:sp>
      <p:sp>
        <p:nvSpPr>
          <p:cNvPr id="4" name="Content Placeholder 3">
            <a:extLst>
              <a:ext uri="{FF2B5EF4-FFF2-40B4-BE49-F238E27FC236}">
                <a16:creationId xmlns:a16="http://schemas.microsoft.com/office/drawing/2014/main" id="{C16B76E4-EDEC-58E7-4044-6DE7A901CA25}"/>
              </a:ext>
            </a:extLst>
          </p:cNvPr>
          <p:cNvSpPr>
            <a:spLocks noGrp="1"/>
          </p:cNvSpPr>
          <p:nvPr>
            <p:ph idx="1"/>
          </p:nvPr>
        </p:nvSpPr>
        <p:spPr>
          <a:xfrm>
            <a:off x="1141411" y="1409863"/>
            <a:ext cx="10703748" cy="898871"/>
          </a:xfrm>
        </p:spPr>
        <p:txBody>
          <a:bodyPr>
            <a:normAutofit fontScale="92500" lnSpcReduction="10000"/>
          </a:bodyPr>
          <a:lstStyle/>
          <a:p>
            <a:r>
              <a:rPr lang="en-US" sz="2200" dirty="0"/>
              <a:t>Streaming data using </a:t>
            </a:r>
            <a:r>
              <a:rPr lang="en-US" sz="2200" dirty="0">
                <a:solidFill>
                  <a:srgbClr val="FF0000"/>
                </a:solidFill>
              </a:rPr>
              <a:t>Spark</a:t>
            </a:r>
          </a:p>
          <a:p>
            <a:r>
              <a:rPr lang="en-US" sz="2200" dirty="0"/>
              <a:t>Insert data into </a:t>
            </a:r>
            <a:r>
              <a:rPr lang="en-US" sz="2200" dirty="0">
                <a:solidFill>
                  <a:srgbClr val="FF0000"/>
                </a:solidFill>
              </a:rPr>
              <a:t>Hive</a:t>
            </a:r>
            <a:r>
              <a:rPr lang="en-US" sz="2200" dirty="0"/>
              <a:t> from Kafka</a:t>
            </a:r>
          </a:p>
        </p:txBody>
      </p:sp>
      <p:pic>
        <p:nvPicPr>
          <p:cNvPr id="7" name="Picture 6">
            <a:extLst>
              <a:ext uri="{FF2B5EF4-FFF2-40B4-BE49-F238E27FC236}">
                <a16:creationId xmlns:a16="http://schemas.microsoft.com/office/drawing/2014/main" id="{372F231A-9FD2-9D88-7C2A-DD8467ACE8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6049" y="2308734"/>
            <a:ext cx="4974471" cy="4245229"/>
          </a:xfrm>
          <a:prstGeom prst="rect">
            <a:avLst/>
          </a:prstGeom>
        </p:spPr>
      </p:pic>
    </p:spTree>
    <p:extLst>
      <p:ext uri="{BB962C8B-B14F-4D97-AF65-F5344CB8AC3E}">
        <p14:creationId xmlns:p14="http://schemas.microsoft.com/office/powerpoint/2010/main" val="4018974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4B23-1920-93A5-65AC-1068067F10AA}"/>
              </a:ext>
            </a:extLst>
          </p:cNvPr>
          <p:cNvSpPr>
            <a:spLocks noGrp="1"/>
          </p:cNvSpPr>
          <p:nvPr>
            <p:ph type="title"/>
          </p:nvPr>
        </p:nvSpPr>
        <p:spPr>
          <a:xfrm>
            <a:off x="833437" y="757237"/>
            <a:ext cx="10515600" cy="719138"/>
          </a:xfrm>
        </p:spPr>
        <p:txBody>
          <a:bodyPr>
            <a:normAutofit/>
          </a:bodyPr>
          <a:lstStyle/>
          <a:p>
            <a:r>
              <a:rPr lang="en-GB" dirty="0"/>
              <a:t>Demonstration &gt; Hive</a:t>
            </a:r>
          </a:p>
        </p:txBody>
      </p:sp>
      <p:sp>
        <p:nvSpPr>
          <p:cNvPr id="5" name="Footer Placeholder 4">
            <a:extLst>
              <a:ext uri="{FF2B5EF4-FFF2-40B4-BE49-F238E27FC236}">
                <a16:creationId xmlns:a16="http://schemas.microsoft.com/office/drawing/2014/main" id="{BADA5188-DD63-2CA5-9A77-CFB7B351B8FF}"/>
              </a:ext>
            </a:extLst>
          </p:cNvPr>
          <p:cNvSpPr>
            <a:spLocks noGrp="1"/>
          </p:cNvSpPr>
          <p:nvPr>
            <p:ph type="ftr" sz="quarter" idx="11"/>
          </p:nvPr>
        </p:nvSpPr>
        <p:spPr>
          <a:xfrm>
            <a:off x="1141411" y="6045839"/>
            <a:ext cx="6239309" cy="365125"/>
          </a:xfrm>
        </p:spPr>
        <p:txBody>
          <a:bodyPr/>
          <a:lstStyle/>
          <a:p>
            <a:r>
              <a:rPr lang="en-US" dirty="0">
                <a:solidFill>
                  <a:srgbClr val="FFFFFF"/>
                </a:solidFill>
                <a:effectLst/>
                <a:latin typeface="Tw Cen MT" panose="020B0602020104020603" pitchFamily="34" charset="77"/>
              </a:rPr>
              <a:t>Big data technology (cs-523)</a:t>
            </a:r>
          </a:p>
        </p:txBody>
      </p:sp>
      <p:sp>
        <p:nvSpPr>
          <p:cNvPr id="6" name="Slide Number Placeholder 5">
            <a:extLst>
              <a:ext uri="{FF2B5EF4-FFF2-40B4-BE49-F238E27FC236}">
                <a16:creationId xmlns:a16="http://schemas.microsoft.com/office/drawing/2014/main" id="{589FD2DF-736A-4291-346B-42C7B23436C8}"/>
              </a:ext>
            </a:extLst>
          </p:cNvPr>
          <p:cNvSpPr>
            <a:spLocks noGrp="1"/>
          </p:cNvSpPr>
          <p:nvPr>
            <p:ph type="sldNum" sz="quarter" idx="12"/>
          </p:nvPr>
        </p:nvSpPr>
        <p:spPr/>
        <p:txBody>
          <a:bodyPr/>
          <a:lstStyle/>
          <a:p>
            <a:fld id="{944A5EBE-A49A-4A10-8927-EC42C466D010}" type="slidenum">
              <a:rPr lang="en-GB" smtClean="0"/>
              <a:t>17</a:t>
            </a:fld>
            <a:endParaRPr lang="en-GB"/>
          </a:p>
        </p:txBody>
      </p:sp>
      <p:sp>
        <p:nvSpPr>
          <p:cNvPr id="4" name="Content Placeholder 3">
            <a:extLst>
              <a:ext uri="{FF2B5EF4-FFF2-40B4-BE49-F238E27FC236}">
                <a16:creationId xmlns:a16="http://schemas.microsoft.com/office/drawing/2014/main" id="{C16B76E4-EDEC-58E7-4044-6DE7A901CA25}"/>
              </a:ext>
            </a:extLst>
          </p:cNvPr>
          <p:cNvSpPr>
            <a:spLocks noGrp="1"/>
          </p:cNvSpPr>
          <p:nvPr>
            <p:ph idx="1"/>
          </p:nvPr>
        </p:nvSpPr>
        <p:spPr>
          <a:xfrm>
            <a:off x="1141411" y="1409863"/>
            <a:ext cx="10703748" cy="898871"/>
          </a:xfrm>
        </p:spPr>
        <p:txBody>
          <a:bodyPr>
            <a:normAutofit/>
          </a:bodyPr>
          <a:lstStyle/>
          <a:p>
            <a:r>
              <a:rPr lang="en-US" sz="2200" dirty="0"/>
              <a:t>Connect to </a:t>
            </a:r>
            <a:r>
              <a:rPr lang="en-US" sz="2200" dirty="0">
                <a:solidFill>
                  <a:srgbClr val="FF0000"/>
                </a:solidFill>
              </a:rPr>
              <a:t>Hive</a:t>
            </a:r>
            <a:r>
              <a:rPr lang="en-US" sz="2200" dirty="0"/>
              <a:t> using </a:t>
            </a:r>
            <a:r>
              <a:rPr lang="en-US" sz="2200" dirty="0">
                <a:solidFill>
                  <a:srgbClr val="FF0000"/>
                </a:solidFill>
              </a:rPr>
              <a:t>JDBC</a:t>
            </a:r>
          </a:p>
        </p:txBody>
      </p:sp>
      <p:pic>
        <p:nvPicPr>
          <p:cNvPr id="8" name="Picture 7">
            <a:extLst>
              <a:ext uri="{FF2B5EF4-FFF2-40B4-BE49-F238E27FC236}">
                <a16:creationId xmlns:a16="http://schemas.microsoft.com/office/drawing/2014/main" id="{B9230FAC-9412-D9B4-644A-4FF6D18E4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1025" y="1898827"/>
            <a:ext cx="5704519" cy="4644008"/>
          </a:xfrm>
          <a:prstGeom prst="rect">
            <a:avLst/>
          </a:prstGeom>
        </p:spPr>
      </p:pic>
    </p:spTree>
    <p:extLst>
      <p:ext uri="{BB962C8B-B14F-4D97-AF65-F5344CB8AC3E}">
        <p14:creationId xmlns:p14="http://schemas.microsoft.com/office/powerpoint/2010/main" val="3554095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4B23-1920-93A5-65AC-1068067F10AA}"/>
              </a:ext>
            </a:extLst>
          </p:cNvPr>
          <p:cNvSpPr>
            <a:spLocks noGrp="1"/>
          </p:cNvSpPr>
          <p:nvPr>
            <p:ph type="title"/>
          </p:nvPr>
        </p:nvSpPr>
        <p:spPr>
          <a:xfrm>
            <a:off x="833437" y="757237"/>
            <a:ext cx="10515600" cy="719138"/>
          </a:xfrm>
        </p:spPr>
        <p:txBody>
          <a:bodyPr>
            <a:normAutofit/>
          </a:bodyPr>
          <a:lstStyle/>
          <a:p>
            <a:r>
              <a:rPr lang="en-GB" dirty="0"/>
              <a:t>Demonstration &gt; Hive</a:t>
            </a:r>
          </a:p>
        </p:txBody>
      </p:sp>
      <p:sp>
        <p:nvSpPr>
          <p:cNvPr id="5" name="Footer Placeholder 4">
            <a:extLst>
              <a:ext uri="{FF2B5EF4-FFF2-40B4-BE49-F238E27FC236}">
                <a16:creationId xmlns:a16="http://schemas.microsoft.com/office/drawing/2014/main" id="{BADA5188-DD63-2CA5-9A77-CFB7B351B8FF}"/>
              </a:ext>
            </a:extLst>
          </p:cNvPr>
          <p:cNvSpPr>
            <a:spLocks noGrp="1"/>
          </p:cNvSpPr>
          <p:nvPr>
            <p:ph type="ftr" sz="quarter" idx="11"/>
          </p:nvPr>
        </p:nvSpPr>
        <p:spPr>
          <a:xfrm>
            <a:off x="1141411" y="6045839"/>
            <a:ext cx="6239309" cy="365125"/>
          </a:xfrm>
        </p:spPr>
        <p:txBody>
          <a:bodyPr/>
          <a:lstStyle/>
          <a:p>
            <a:r>
              <a:rPr lang="en-US" dirty="0">
                <a:solidFill>
                  <a:srgbClr val="FFFFFF"/>
                </a:solidFill>
                <a:effectLst/>
                <a:latin typeface="Tw Cen MT" panose="020B0602020104020603" pitchFamily="34" charset="77"/>
              </a:rPr>
              <a:t>Big data technology (cs-523)</a:t>
            </a:r>
          </a:p>
        </p:txBody>
      </p:sp>
      <p:sp>
        <p:nvSpPr>
          <p:cNvPr id="6" name="Slide Number Placeholder 5">
            <a:extLst>
              <a:ext uri="{FF2B5EF4-FFF2-40B4-BE49-F238E27FC236}">
                <a16:creationId xmlns:a16="http://schemas.microsoft.com/office/drawing/2014/main" id="{589FD2DF-736A-4291-346B-42C7B23436C8}"/>
              </a:ext>
            </a:extLst>
          </p:cNvPr>
          <p:cNvSpPr>
            <a:spLocks noGrp="1"/>
          </p:cNvSpPr>
          <p:nvPr>
            <p:ph type="sldNum" sz="quarter" idx="12"/>
          </p:nvPr>
        </p:nvSpPr>
        <p:spPr/>
        <p:txBody>
          <a:bodyPr/>
          <a:lstStyle/>
          <a:p>
            <a:fld id="{944A5EBE-A49A-4A10-8927-EC42C466D010}" type="slidenum">
              <a:rPr lang="en-GB" smtClean="0"/>
              <a:t>18</a:t>
            </a:fld>
            <a:endParaRPr lang="en-GB"/>
          </a:p>
        </p:txBody>
      </p:sp>
      <p:sp>
        <p:nvSpPr>
          <p:cNvPr id="4" name="Content Placeholder 3">
            <a:extLst>
              <a:ext uri="{FF2B5EF4-FFF2-40B4-BE49-F238E27FC236}">
                <a16:creationId xmlns:a16="http://schemas.microsoft.com/office/drawing/2014/main" id="{C16B76E4-EDEC-58E7-4044-6DE7A901CA25}"/>
              </a:ext>
            </a:extLst>
          </p:cNvPr>
          <p:cNvSpPr>
            <a:spLocks noGrp="1"/>
          </p:cNvSpPr>
          <p:nvPr>
            <p:ph idx="1"/>
          </p:nvPr>
        </p:nvSpPr>
        <p:spPr>
          <a:xfrm>
            <a:off x="1141411" y="1409863"/>
            <a:ext cx="10703748" cy="898871"/>
          </a:xfrm>
        </p:spPr>
        <p:txBody>
          <a:bodyPr>
            <a:normAutofit/>
          </a:bodyPr>
          <a:lstStyle/>
          <a:p>
            <a:r>
              <a:rPr lang="en-US" sz="2200" dirty="0">
                <a:solidFill>
                  <a:srgbClr val="FF0000"/>
                </a:solidFill>
              </a:rPr>
              <a:t>Batch insert data </a:t>
            </a:r>
            <a:r>
              <a:rPr lang="en-US" sz="2200" dirty="0"/>
              <a:t>(not single record) into Hive</a:t>
            </a:r>
          </a:p>
        </p:txBody>
      </p:sp>
      <p:pic>
        <p:nvPicPr>
          <p:cNvPr id="7" name="Picture 6">
            <a:extLst>
              <a:ext uri="{FF2B5EF4-FFF2-40B4-BE49-F238E27FC236}">
                <a16:creationId xmlns:a16="http://schemas.microsoft.com/office/drawing/2014/main" id="{0679AB71-B6C7-7BE0-E4D3-9173B1AA5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037" y="2179564"/>
            <a:ext cx="7772400" cy="3033916"/>
          </a:xfrm>
          <a:prstGeom prst="rect">
            <a:avLst/>
          </a:prstGeom>
        </p:spPr>
      </p:pic>
    </p:spTree>
    <p:extLst>
      <p:ext uri="{BB962C8B-B14F-4D97-AF65-F5344CB8AC3E}">
        <p14:creationId xmlns:p14="http://schemas.microsoft.com/office/powerpoint/2010/main" val="1789397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4B23-1920-93A5-65AC-1068067F10AA}"/>
              </a:ext>
            </a:extLst>
          </p:cNvPr>
          <p:cNvSpPr>
            <a:spLocks noGrp="1"/>
          </p:cNvSpPr>
          <p:nvPr>
            <p:ph type="title"/>
          </p:nvPr>
        </p:nvSpPr>
        <p:spPr>
          <a:xfrm>
            <a:off x="833437" y="757237"/>
            <a:ext cx="10515600" cy="719138"/>
          </a:xfrm>
        </p:spPr>
        <p:txBody>
          <a:bodyPr>
            <a:normAutofit/>
          </a:bodyPr>
          <a:lstStyle/>
          <a:p>
            <a:r>
              <a:rPr lang="en-GB" dirty="0"/>
              <a:t>Demonstration &gt; Hive</a:t>
            </a:r>
          </a:p>
        </p:txBody>
      </p:sp>
      <p:sp>
        <p:nvSpPr>
          <p:cNvPr id="5" name="Footer Placeholder 4">
            <a:extLst>
              <a:ext uri="{FF2B5EF4-FFF2-40B4-BE49-F238E27FC236}">
                <a16:creationId xmlns:a16="http://schemas.microsoft.com/office/drawing/2014/main" id="{BADA5188-DD63-2CA5-9A77-CFB7B351B8FF}"/>
              </a:ext>
            </a:extLst>
          </p:cNvPr>
          <p:cNvSpPr>
            <a:spLocks noGrp="1"/>
          </p:cNvSpPr>
          <p:nvPr>
            <p:ph type="ftr" sz="quarter" idx="11"/>
          </p:nvPr>
        </p:nvSpPr>
        <p:spPr>
          <a:xfrm>
            <a:off x="1141411" y="6045839"/>
            <a:ext cx="6239309" cy="365125"/>
          </a:xfrm>
        </p:spPr>
        <p:txBody>
          <a:bodyPr/>
          <a:lstStyle/>
          <a:p>
            <a:r>
              <a:rPr lang="en-US" dirty="0">
                <a:solidFill>
                  <a:srgbClr val="FFFFFF"/>
                </a:solidFill>
                <a:effectLst/>
                <a:latin typeface="Tw Cen MT" panose="020B0602020104020603" pitchFamily="34" charset="77"/>
              </a:rPr>
              <a:t>Big data technology (cs-523)</a:t>
            </a:r>
          </a:p>
        </p:txBody>
      </p:sp>
      <p:sp>
        <p:nvSpPr>
          <p:cNvPr id="6" name="Slide Number Placeholder 5">
            <a:extLst>
              <a:ext uri="{FF2B5EF4-FFF2-40B4-BE49-F238E27FC236}">
                <a16:creationId xmlns:a16="http://schemas.microsoft.com/office/drawing/2014/main" id="{589FD2DF-736A-4291-346B-42C7B23436C8}"/>
              </a:ext>
            </a:extLst>
          </p:cNvPr>
          <p:cNvSpPr>
            <a:spLocks noGrp="1"/>
          </p:cNvSpPr>
          <p:nvPr>
            <p:ph type="sldNum" sz="quarter" idx="12"/>
          </p:nvPr>
        </p:nvSpPr>
        <p:spPr/>
        <p:txBody>
          <a:bodyPr/>
          <a:lstStyle/>
          <a:p>
            <a:fld id="{944A5EBE-A49A-4A10-8927-EC42C466D010}" type="slidenum">
              <a:rPr lang="en-GB" smtClean="0"/>
              <a:t>19</a:t>
            </a:fld>
            <a:endParaRPr lang="en-GB"/>
          </a:p>
        </p:txBody>
      </p:sp>
      <p:pic>
        <p:nvPicPr>
          <p:cNvPr id="9" name="Content Placeholder 8">
            <a:extLst>
              <a:ext uri="{FF2B5EF4-FFF2-40B4-BE49-F238E27FC236}">
                <a16:creationId xmlns:a16="http://schemas.microsoft.com/office/drawing/2014/main" id="{2F508100-FB3D-B11F-69A5-D1310D4331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5623" y="1476375"/>
            <a:ext cx="8071228" cy="4419600"/>
          </a:xfrm>
        </p:spPr>
      </p:pic>
    </p:spTree>
    <p:extLst>
      <p:ext uri="{BB962C8B-B14F-4D97-AF65-F5344CB8AC3E}">
        <p14:creationId xmlns:p14="http://schemas.microsoft.com/office/powerpoint/2010/main" val="2643746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F9070-C9AA-E8CF-35A4-421464F80A1A}"/>
              </a:ext>
            </a:extLst>
          </p:cNvPr>
          <p:cNvSpPr>
            <a:spLocks noGrp="1"/>
          </p:cNvSpPr>
          <p:nvPr>
            <p:ph type="title"/>
          </p:nvPr>
        </p:nvSpPr>
        <p:spPr/>
        <p:txBody>
          <a:bodyPr/>
          <a:lstStyle/>
          <a:p>
            <a:pPr algn="ctr"/>
            <a:r>
              <a:rPr lang="en-GB" b="1" dirty="0"/>
              <a:t>Weather Data Streaming, Analysis and visualization</a:t>
            </a:r>
          </a:p>
        </p:txBody>
      </p:sp>
      <p:sp>
        <p:nvSpPr>
          <p:cNvPr id="3" name="Content Placeholder 2">
            <a:extLst>
              <a:ext uri="{FF2B5EF4-FFF2-40B4-BE49-F238E27FC236}">
                <a16:creationId xmlns:a16="http://schemas.microsoft.com/office/drawing/2014/main" id="{44FF50AE-1BE3-3247-243E-9B71426A936A}"/>
              </a:ext>
            </a:extLst>
          </p:cNvPr>
          <p:cNvSpPr>
            <a:spLocks noGrp="1"/>
          </p:cNvSpPr>
          <p:nvPr>
            <p:ph idx="1"/>
          </p:nvPr>
        </p:nvSpPr>
        <p:spPr/>
        <p:txBody>
          <a:bodyPr/>
          <a:lstStyle/>
          <a:p>
            <a:pPr marL="0" indent="0">
              <a:buNone/>
            </a:pPr>
            <a:endParaRPr lang="en-GB" dirty="0"/>
          </a:p>
          <a:p>
            <a:pPr marL="0" indent="0">
              <a:buNone/>
            </a:pPr>
            <a:r>
              <a:rPr lang="en-GB" b="1" dirty="0"/>
              <a:t>Group Members</a:t>
            </a:r>
          </a:p>
          <a:p>
            <a:pPr marL="971550" lvl="1" indent="-514350">
              <a:buFont typeface="+mj-lt"/>
              <a:buAutoNum type="arabicPeriod"/>
            </a:pPr>
            <a:r>
              <a:rPr lang="en-GB" dirty="0"/>
              <a:t>Thanh Do Nguyen</a:t>
            </a:r>
          </a:p>
          <a:p>
            <a:pPr marL="971550" lvl="1" indent="-514350">
              <a:buFont typeface="+mj-lt"/>
              <a:buAutoNum type="arabicPeriod"/>
            </a:pPr>
            <a:r>
              <a:rPr lang="en-GB" dirty="0"/>
              <a:t>Van Ngoc </a:t>
            </a:r>
            <a:r>
              <a:rPr lang="en-GB" dirty="0" err="1"/>
              <a:t>Trau</a:t>
            </a:r>
            <a:r>
              <a:rPr lang="en-GB" dirty="0"/>
              <a:t> Nguyen</a:t>
            </a:r>
          </a:p>
          <a:p>
            <a:pPr marL="971550" lvl="1" indent="-514350">
              <a:buFont typeface="+mj-lt"/>
              <a:buAutoNum type="arabicPeriod"/>
            </a:pPr>
            <a:r>
              <a:rPr lang="en-GB" dirty="0" err="1"/>
              <a:t>Mihret</a:t>
            </a:r>
            <a:r>
              <a:rPr lang="en-GB" dirty="0"/>
              <a:t> </a:t>
            </a:r>
            <a:r>
              <a:rPr lang="en-GB" dirty="0" err="1"/>
              <a:t>Ghebremichael</a:t>
            </a:r>
            <a:r>
              <a:rPr lang="en-GB" dirty="0"/>
              <a:t> Kidane</a:t>
            </a:r>
          </a:p>
          <a:p>
            <a:pPr marL="971550" lvl="1" indent="-514350">
              <a:buFont typeface="+mj-lt"/>
              <a:buAutoNum type="arabicPeriod"/>
            </a:pPr>
            <a:r>
              <a:rPr lang="en-GB" dirty="0"/>
              <a:t>Melaku Gossaye Denbel</a:t>
            </a:r>
          </a:p>
        </p:txBody>
      </p:sp>
      <p:sp>
        <p:nvSpPr>
          <p:cNvPr id="6" name="Slide Number Placeholder 5">
            <a:extLst>
              <a:ext uri="{FF2B5EF4-FFF2-40B4-BE49-F238E27FC236}">
                <a16:creationId xmlns:a16="http://schemas.microsoft.com/office/drawing/2014/main" id="{2824598C-9E66-07A6-628C-4AA6EDB7C9F4}"/>
              </a:ext>
            </a:extLst>
          </p:cNvPr>
          <p:cNvSpPr>
            <a:spLocks noGrp="1"/>
          </p:cNvSpPr>
          <p:nvPr>
            <p:ph type="sldNum" sz="quarter" idx="12"/>
          </p:nvPr>
        </p:nvSpPr>
        <p:spPr/>
        <p:txBody>
          <a:bodyPr/>
          <a:lstStyle/>
          <a:p>
            <a:fld id="{944A5EBE-A49A-4A10-8927-EC42C466D010}" type="slidenum">
              <a:rPr lang="en-GB" smtClean="0"/>
              <a:t>2</a:t>
            </a:fld>
            <a:endParaRPr lang="en-GB"/>
          </a:p>
        </p:txBody>
      </p:sp>
      <p:sp>
        <p:nvSpPr>
          <p:cNvPr id="4" name="Footer Placeholder 4">
            <a:extLst>
              <a:ext uri="{FF2B5EF4-FFF2-40B4-BE49-F238E27FC236}">
                <a16:creationId xmlns:a16="http://schemas.microsoft.com/office/drawing/2014/main" id="{C6DD9011-5A4D-02CC-0474-3735EE6B4054}"/>
              </a:ext>
            </a:extLst>
          </p:cNvPr>
          <p:cNvSpPr txBox="1">
            <a:spLocks/>
          </p:cNvSpPr>
          <p:nvPr/>
        </p:nvSpPr>
        <p:spPr>
          <a:xfrm>
            <a:off x="1141411" y="6045839"/>
            <a:ext cx="6239309"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cap="all" baseline="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FFFFFF"/>
                </a:solidFill>
                <a:latin typeface="Tw Cen MT" panose="020B0602020104020603" pitchFamily="34" charset="77"/>
              </a:rPr>
              <a:t>Big data technology (cs-523)</a:t>
            </a:r>
            <a:endParaRPr lang="en-US" dirty="0">
              <a:solidFill>
                <a:srgbClr val="FFFFFF"/>
              </a:solidFill>
              <a:latin typeface="Tw Cen MT" panose="020B0602020104020603" pitchFamily="34" charset="77"/>
            </a:endParaRPr>
          </a:p>
        </p:txBody>
      </p:sp>
    </p:spTree>
    <p:extLst>
      <p:ext uri="{BB962C8B-B14F-4D97-AF65-F5344CB8AC3E}">
        <p14:creationId xmlns:p14="http://schemas.microsoft.com/office/powerpoint/2010/main" val="316691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4B23-1920-93A5-65AC-1068067F10AA}"/>
              </a:ext>
            </a:extLst>
          </p:cNvPr>
          <p:cNvSpPr>
            <a:spLocks noGrp="1"/>
          </p:cNvSpPr>
          <p:nvPr>
            <p:ph type="title"/>
          </p:nvPr>
        </p:nvSpPr>
        <p:spPr>
          <a:xfrm>
            <a:off x="833437" y="757237"/>
            <a:ext cx="10515600" cy="719138"/>
          </a:xfrm>
        </p:spPr>
        <p:txBody>
          <a:bodyPr>
            <a:normAutofit/>
          </a:bodyPr>
          <a:lstStyle/>
          <a:p>
            <a:r>
              <a:rPr lang="en-GB" dirty="0"/>
              <a:t>Demonstration &gt; SPARKSQL &amp; Hive</a:t>
            </a:r>
          </a:p>
        </p:txBody>
      </p:sp>
      <p:sp>
        <p:nvSpPr>
          <p:cNvPr id="5" name="Footer Placeholder 4">
            <a:extLst>
              <a:ext uri="{FF2B5EF4-FFF2-40B4-BE49-F238E27FC236}">
                <a16:creationId xmlns:a16="http://schemas.microsoft.com/office/drawing/2014/main" id="{BADA5188-DD63-2CA5-9A77-CFB7B351B8FF}"/>
              </a:ext>
            </a:extLst>
          </p:cNvPr>
          <p:cNvSpPr>
            <a:spLocks noGrp="1"/>
          </p:cNvSpPr>
          <p:nvPr>
            <p:ph type="ftr" sz="quarter" idx="11"/>
          </p:nvPr>
        </p:nvSpPr>
        <p:spPr>
          <a:xfrm>
            <a:off x="1141411" y="6045839"/>
            <a:ext cx="6239309" cy="365125"/>
          </a:xfrm>
        </p:spPr>
        <p:txBody>
          <a:bodyPr/>
          <a:lstStyle/>
          <a:p>
            <a:r>
              <a:rPr lang="en-US" dirty="0">
                <a:solidFill>
                  <a:srgbClr val="FFFFFF"/>
                </a:solidFill>
                <a:effectLst/>
                <a:latin typeface="Tw Cen MT" panose="020B0602020104020603" pitchFamily="34" charset="77"/>
              </a:rPr>
              <a:t>Big data technology (cs-523)</a:t>
            </a:r>
          </a:p>
        </p:txBody>
      </p:sp>
      <p:sp>
        <p:nvSpPr>
          <p:cNvPr id="6" name="Slide Number Placeholder 5">
            <a:extLst>
              <a:ext uri="{FF2B5EF4-FFF2-40B4-BE49-F238E27FC236}">
                <a16:creationId xmlns:a16="http://schemas.microsoft.com/office/drawing/2014/main" id="{589FD2DF-736A-4291-346B-42C7B23436C8}"/>
              </a:ext>
            </a:extLst>
          </p:cNvPr>
          <p:cNvSpPr>
            <a:spLocks noGrp="1"/>
          </p:cNvSpPr>
          <p:nvPr>
            <p:ph type="sldNum" sz="quarter" idx="12"/>
          </p:nvPr>
        </p:nvSpPr>
        <p:spPr/>
        <p:txBody>
          <a:bodyPr/>
          <a:lstStyle/>
          <a:p>
            <a:fld id="{944A5EBE-A49A-4A10-8927-EC42C466D010}" type="slidenum">
              <a:rPr lang="en-GB" smtClean="0"/>
              <a:t>20</a:t>
            </a:fld>
            <a:endParaRPr lang="en-GB"/>
          </a:p>
        </p:txBody>
      </p:sp>
      <p:sp>
        <p:nvSpPr>
          <p:cNvPr id="4" name="Content Placeholder 3">
            <a:extLst>
              <a:ext uri="{FF2B5EF4-FFF2-40B4-BE49-F238E27FC236}">
                <a16:creationId xmlns:a16="http://schemas.microsoft.com/office/drawing/2014/main" id="{C16B76E4-EDEC-58E7-4044-6DE7A901CA25}"/>
              </a:ext>
            </a:extLst>
          </p:cNvPr>
          <p:cNvSpPr>
            <a:spLocks noGrp="1"/>
          </p:cNvSpPr>
          <p:nvPr>
            <p:ph idx="1"/>
          </p:nvPr>
        </p:nvSpPr>
        <p:spPr>
          <a:xfrm>
            <a:off x="1141411" y="1409863"/>
            <a:ext cx="10703748" cy="898871"/>
          </a:xfrm>
        </p:spPr>
        <p:txBody>
          <a:bodyPr>
            <a:normAutofit fontScale="92500" lnSpcReduction="10000"/>
          </a:bodyPr>
          <a:lstStyle/>
          <a:p>
            <a:r>
              <a:rPr lang="en-US" sz="2200" dirty="0"/>
              <a:t>Connect to Hive</a:t>
            </a:r>
          </a:p>
          <a:p>
            <a:r>
              <a:rPr lang="en-US" sz="2200" dirty="0"/>
              <a:t>Set permission to write</a:t>
            </a:r>
          </a:p>
        </p:txBody>
      </p:sp>
      <p:pic>
        <p:nvPicPr>
          <p:cNvPr id="8" name="Picture 7">
            <a:extLst>
              <a:ext uri="{FF2B5EF4-FFF2-40B4-BE49-F238E27FC236}">
                <a16:creationId xmlns:a16="http://schemas.microsoft.com/office/drawing/2014/main" id="{23129059-2E34-5C09-6DA8-26D2F99035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037" y="2483056"/>
            <a:ext cx="7772400" cy="2556101"/>
          </a:xfrm>
          <a:prstGeom prst="rect">
            <a:avLst/>
          </a:prstGeom>
        </p:spPr>
      </p:pic>
    </p:spTree>
    <p:extLst>
      <p:ext uri="{BB962C8B-B14F-4D97-AF65-F5344CB8AC3E}">
        <p14:creationId xmlns:p14="http://schemas.microsoft.com/office/powerpoint/2010/main" val="2574950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4B23-1920-93A5-65AC-1068067F10AA}"/>
              </a:ext>
            </a:extLst>
          </p:cNvPr>
          <p:cNvSpPr>
            <a:spLocks noGrp="1"/>
          </p:cNvSpPr>
          <p:nvPr>
            <p:ph type="title"/>
          </p:nvPr>
        </p:nvSpPr>
        <p:spPr>
          <a:xfrm>
            <a:off x="833437" y="757237"/>
            <a:ext cx="10515600" cy="719138"/>
          </a:xfrm>
        </p:spPr>
        <p:txBody>
          <a:bodyPr>
            <a:normAutofit/>
          </a:bodyPr>
          <a:lstStyle/>
          <a:p>
            <a:r>
              <a:rPr lang="en-GB" dirty="0"/>
              <a:t>Demonstration &gt; SPARKSQL &amp; Hive</a:t>
            </a:r>
          </a:p>
        </p:txBody>
      </p:sp>
      <p:sp>
        <p:nvSpPr>
          <p:cNvPr id="5" name="Footer Placeholder 4">
            <a:extLst>
              <a:ext uri="{FF2B5EF4-FFF2-40B4-BE49-F238E27FC236}">
                <a16:creationId xmlns:a16="http://schemas.microsoft.com/office/drawing/2014/main" id="{BADA5188-DD63-2CA5-9A77-CFB7B351B8FF}"/>
              </a:ext>
            </a:extLst>
          </p:cNvPr>
          <p:cNvSpPr>
            <a:spLocks noGrp="1"/>
          </p:cNvSpPr>
          <p:nvPr>
            <p:ph type="ftr" sz="quarter" idx="11"/>
          </p:nvPr>
        </p:nvSpPr>
        <p:spPr>
          <a:xfrm>
            <a:off x="1141411" y="6045839"/>
            <a:ext cx="6239309" cy="365125"/>
          </a:xfrm>
        </p:spPr>
        <p:txBody>
          <a:bodyPr/>
          <a:lstStyle/>
          <a:p>
            <a:r>
              <a:rPr lang="en-US" dirty="0">
                <a:solidFill>
                  <a:srgbClr val="FFFFFF"/>
                </a:solidFill>
                <a:effectLst/>
                <a:latin typeface="Tw Cen MT" panose="020B0602020104020603" pitchFamily="34" charset="77"/>
              </a:rPr>
              <a:t>Big data technology (cs-523)</a:t>
            </a:r>
          </a:p>
        </p:txBody>
      </p:sp>
      <p:sp>
        <p:nvSpPr>
          <p:cNvPr id="6" name="Slide Number Placeholder 5">
            <a:extLst>
              <a:ext uri="{FF2B5EF4-FFF2-40B4-BE49-F238E27FC236}">
                <a16:creationId xmlns:a16="http://schemas.microsoft.com/office/drawing/2014/main" id="{589FD2DF-736A-4291-346B-42C7B23436C8}"/>
              </a:ext>
            </a:extLst>
          </p:cNvPr>
          <p:cNvSpPr>
            <a:spLocks noGrp="1"/>
          </p:cNvSpPr>
          <p:nvPr>
            <p:ph type="sldNum" sz="quarter" idx="12"/>
          </p:nvPr>
        </p:nvSpPr>
        <p:spPr/>
        <p:txBody>
          <a:bodyPr/>
          <a:lstStyle/>
          <a:p>
            <a:fld id="{944A5EBE-A49A-4A10-8927-EC42C466D010}" type="slidenum">
              <a:rPr lang="en-GB" smtClean="0"/>
              <a:t>21</a:t>
            </a:fld>
            <a:endParaRPr lang="en-GB"/>
          </a:p>
        </p:txBody>
      </p:sp>
      <p:sp>
        <p:nvSpPr>
          <p:cNvPr id="4" name="Content Placeholder 3">
            <a:extLst>
              <a:ext uri="{FF2B5EF4-FFF2-40B4-BE49-F238E27FC236}">
                <a16:creationId xmlns:a16="http://schemas.microsoft.com/office/drawing/2014/main" id="{C16B76E4-EDEC-58E7-4044-6DE7A901CA25}"/>
              </a:ext>
            </a:extLst>
          </p:cNvPr>
          <p:cNvSpPr>
            <a:spLocks noGrp="1"/>
          </p:cNvSpPr>
          <p:nvPr>
            <p:ph idx="1"/>
          </p:nvPr>
        </p:nvSpPr>
        <p:spPr>
          <a:xfrm>
            <a:off x="1141411" y="1409863"/>
            <a:ext cx="10703748" cy="898871"/>
          </a:xfrm>
        </p:spPr>
        <p:txBody>
          <a:bodyPr>
            <a:normAutofit fontScale="92500" lnSpcReduction="10000"/>
          </a:bodyPr>
          <a:lstStyle/>
          <a:p>
            <a:r>
              <a:rPr lang="en-US" sz="2200" dirty="0"/>
              <a:t>Enable to write SQL</a:t>
            </a:r>
          </a:p>
          <a:p>
            <a:r>
              <a:rPr lang="en-US" sz="2200" dirty="0"/>
              <a:t>Well-supported</a:t>
            </a:r>
          </a:p>
        </p:txBody>
      </p:sp>
      <p:pic>
        <p:nvPicPr>
          <p:cNvPr id="7" name="Picture 6">
            <a:extLst>
              <a:ext uri="{FF2B5EF4-FFF2-40B4-BE49-F238E27FC236}">
                <a16:creationId xmlns:a16="http://schemas.microsoft.com/office/drawing/2014/main" id="{31976CEB-DB8E-A83A-AAB4-6E1F89F82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3703" y="1611285"/>
            <a:ext cx="5752618" cy="2162574"/>
          </a:xfrm>
          <a:prstGeom prst="rect">
            <a:avLst/>
          </a:prstGeom>
        </p:spPr>
      </p:pic>
      <p:pic>
        <p:nvPicPr>
          <p:cNvPr id="10" name="Picture 9">
            <a:extLst>
              <a:ext uri="{FF2B5EF4-FFF2-40B4-BE49-F238E27FC236}">
                <a16:creationId xmlns:a16="http://schemas.microsoft.com/office/drawing/2014/main" id="{9A525B3B-2DCE-FE66-8856-D12CE61561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1051" y="3910479"/>
            <a:ext cx="5557921" cy="2162574"/>
          </a:xfrm>
          <a:prstGeom prst="rect">
            <a:avLst/>
          </a:prstGeom>
        </p:spPr>
      </p:pic>
    </p:spTree>
    <p:extLst>
      <p:ext uri="{BB962C8B-B14F-4D97-AF65-F5344CB8AC3E}">
        <p14:creationId xmlns:p14="http://schemas.microsoft.com/office/powerpoint/2010/main" val="2686127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4B23-1920-93A5-65AC-1068067F10AA}"/>
              </a:ext>
            </a:extLst>
          </p:cNvPr>
          <p:cNvSpPr>
            <a:spLocks noGrp="1"/>
          </p:cNvSpPr>
          <p:nvPr>
            <p:ph type="title"/>
          </p:nvPr>
        </p:nvSpPr>
        <p:spPr>
          <a:xfrm>
            <a:off x="833437" y="757237"/>
            <a:ext cx="10515600" cy="719138"/>
          </a:xfrm>
        </p:spPr>
        <p:txBody>
          <a:bodyPr>
            <a:normAutofit/>
          </a:bodyPr>
          <a:lstStyle/>
          <a:p>
            <a:r>
              <a:rPr lang="en-GB" dirty="0"/>
              <a:t>Demonstration &gt; SPARKSQL &amp; Hive</a:t>
            </a:r>
          </a:p>
        </p:txBody>
      </p:sp>
      <p:sp>
        <p:nvSpPr>
          <p:cNvPr id="5" name="Footer Placeholder 4">
            <a:extLst>
              <a:ext uri="{FF2B5EF4-FFF2-40B4-BE49-F238E27FC236}">
                <a16:creationId xmlns:a16="http://schemas.microsoft.com/office/drawing/2014/main" id="{BADA5188-DD63-2CA5-9A77-CFB7B351B8FF}"/>
              </a:ext>
            </a:extLst>
          </p:cNvPr>
          <p:cNvSpPr>
            <a:spLocks noGrp="1"/>
          </p:cNvSpPr>
          <p:nvPr>
            <p:ph type="ftr" sz="quarter" idx="11"/>
          </p:nvPr>
        </p:nvSpPr>
        <p:spPr>
          <a:xfrm>
            <a:off x="1141411" y="6045839"/>
            <a:ext cx="6239309" cy="365125"/>
          </a:xfrm>
        </p:spPr>
        <p:txBody>
          <a:bodyPr/>
          <a:lstStyle/>
          <a:p>
            <a:r>
              <a:rPr lang="en-US" dirty="0">
                <a:solidFill>
                  <a:srgbClr val="FFFFFF"/>
                </a:solidFill>
                <a:effectLst/>
                <a:latin typeface="Tw Cen MT" panose="020B0602020104020603" pitchFamily="34" charset="77"/>
              </a:rPr>
              <a:t>Big data technology (cs-523)</a:t>
            </a:r>
          </a:p>
        </p:txBody>
      </p:sp>
      <p:sp>
        <p:nvSpPr>
          <p:cNvPr id="6" name="Slide Number Placeholder 5">
            <a:extLst>
              <a:ext uri="{FF2B5EF4-FFF2-40B4-BE49-F238E27FC236}">
                <a16:creationId xmlns:a16="http://schemas.microsoft.com/office/drawing/2014/main" id="{589FD2DF-736A-4291-346B-42C7B23436C8}"/>
              </a:ext>
            </a:extLst>
          </p:cNvPr>
          <p:cNvSpPr>
            <a:spLocks noGrp="1"/>
          </p:cNvSpPr>
          <p:nvPr>
            <p:ph type="sldNum" sz="quarter" idx="12"/>
          </p:nvPr>
        </p:nvSpPr>
        <p:spPr/>
        <p:txBody>
          <a:bodyPr/>
          <a:lstStyle/>
          <a:p>
            <a:fld id="{944A5EBE-A49A-4A10-8927-EC42C466D010}" type="slidenum">
              <a:rPr lang="en-GB" smtClean="0"/>
              <a:t>22</a:t>
            </a:fld>
            <a:endParaRPr lang="en-GB"/>
          </a:p>
        </p:txBody>
      </p:sp>
      <p:pic>
        <p:nvPicPr>
          <p:cNvPr id="11" name="Content Placeholder 10">
            <a:extLst>
              <a:ext uri="{FF2B5EF4-FFF2-40B4-BE49-F238E27FC236}">
                <a16:creationId xmlns:a16="http://schemas.microsoft.com/office/drawing/2014/main" id="{2A17DFAD-8E2C-DB34-BEA1-38F103F45E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3187" y="3075511"/>
            <a:ext cx="7305625" cy="2898949"/>
          </a:xfrm>
        </p:spPr>
      </p:pic>
      <p:pic>
        <p:nvPicPr>
          <p:cNvPr id="13" name="Picture 12">
            <a:extLst>
              <a:ext uri="{FF2B5EF4-FFF2-40B4-BE49-F238E27FC236}">
                <a16:creationId xmlns:a16="http://schemas.microsoft.com/office/drawing/2014/main" id="{F88AF2D9-508E-E699-CF6B-AD3B87E3D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5037" y="1476375"/>
            <a:ext cx="7772400" cy="1417607"/>
          </a:xfrm>
          <a:prstGeom prst="rect">
            <a:avLst/>
          </a:prstGeom>
        </p:spPr>
      </p:pic>
    </p:spTree>
    <p:extLst>
      <p:ext uri="{BB962C8B-B14F-4D97-AF65-F5344CB8AC3E}">
        <p14:creationId xmlns:p14="http://schemas.microsoft.com/office/powerpoint/2010/main" val="3107941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4B23-1920-93A5-65AC-1068067F10AA}"/>
              </a:ext>
            </a:extLst>
          </p:cNvPr>
          <p:cNvSpPr>
            <a:spLocks noGrp="1"/>
          </p:cNvSpPr>
          <p:nvPr>
            <p:ph type="title"/>
          </p:nvPr>
        </p:nvSpPr>
        <p:spPr>
          <a:xfrm>
            <a:off x="833437" y="757237"/>
            <a:ext cx="10515600" cy="719138"/>
          </a:xfrm>
        </p:spPr>
        <p:txBody>
          <a:bodyPr>
            <a:normAutofit/>
          </a:bodyPr>
          <a:lstStyle/>
          <a:p>
            <a:r>
              <a:rPr lang="en-GB" dirty="0"/>
              <a:t>Demonstration &gt; SPARKSQL &amp; Hive</a:t>
            </a:r>
          </a:p>
        </p:txBody>
      </p:sp>
      <p:sp>
        <p:nvSpPr>
          <p:cNvPr id="5" name="Footer Placeholder 4">
            <a:extLst>
              <a:ext uri="{FF2B5EF4-FFF2-40B4-BE49-F238E27FC236}">
                <a16:creationId xmlns:a16="http://schemas.microsoft.com/office/drawing/2014/main" id="{BADA5188-DD63-2CA5-9A77-CFB7B351B8FF}"/>
              </a:ext>
            </a:extLst>
          </p:cNvPr>
          <p:cNvSpPr>
            <a:spLocks noGrp="1"/>
          </p:cNvSpPr>
          <p:nvPr>
            <p:ph type="ftr" sz="quarter" idx="11"/>
          </p:nvPr>
        </p:nvSpPr>
        <p:spPr>
          <a:xfrm>
            <a:off x="1141411" y="6045839"/>
            <a:ext cx="6239309" cy="365125"/>
          </a:xfrm>
        </p:spPr>
        <p:txBody>
          <a:bodyPr/>
          <a:lstStyle/>
          <a:p>
            <a:r>
              <a:rPr lang="en-US" dirty="0">
                <a:solidFill>
                  <a:srgbClr val="FFFFFF"/>
                </a:solidFill>
                <a:effectLst/>
                <a:latin typeface="Tw Cen MT" panose="020B0602020104020603" pitchFamily="34" charset="77"/>
              </a:rPr>
              <a:t>Big data technology (cs-523)</a:t>
            </a:r>
          </a:p>
        </p:txBody>
      </p:sp>
      <p:sp>
        <p:nvSpPr>
          <p:cNvPr id="6" name="Slide Number Placeholder 5">
            <a:extLst>
              <a:ext uri="{FF2B5EF4-FFF2-40B4-BE49-F238E27FC236}">
                <a16:creationId xmlns:a16="http://schemas.microsoft.com/office/drawing/2014/main" id="{589FD2DF-736A-4291-346B-42C7B23436C8}"/>
              </a:ext>
            </a:extLst>
          </p:cNvPr>
          <p:cNvSpPr>
            <a:spLocks noGrp="1"/>
          </p:cNvSpPr>
          <p:nvPr>
            <p:ph type="sldNum" sz="quarter" idx="12"/>
          </p:nvPr>
        </p:nvSpPr>
        <p:spPr/>
        <p:txBody>
          <a:bodyPr/>
          <a:lstStyle/>
          <a:p>
            <a:fld id="{944A5EBE-A49A-4A10-8927-EC42C466D010}" type="slidenum">
              <a:rPr lang="en-GB" smtClean="0"/>
              <a:t>23</a:t>
            </a:fld>
            <a:endParaRPr lang="en-GB"/>
          </a:p>
        </p:txBody>
      </p:sp>
      <p:pic>
        <p:nvPicPr>
          <p:cNvPr id="8" name="Content Placeholder 7">
            <a:extLst>
              <a:ext uri="{FF2B5EF4-FFF2-40B4-BE49-F238E27FC236}">
                <a16:creationId xmlns:a16="http://schemas.microsoft.com/office/drawing/2014/main" id="{FD9C32BB-8D8D-F96A-22F0-B4EDBB2CE7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2450" y="1476375"/>
            <a:ext cx="6377573" cy="2376145"/>
          </a:xfrm>
        </p:spPr>
      </p:pic>
      <p:pic>
        <p:nvPicPr>
          <p:cNvPr id="10" name="Picture 9">
            <a:extLst>
              <a:ext uri="{FF2B5EF4-FFF2-40B4-BE49-F238E27FC236}">
                <a16:creationId xmlns:a16="http://schemas.microsoft.com/office/drawing/2014/main" id="{C85CA750-562A-8B12-DAAA-221D8E754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951" y="3940039"/>
            <a:ext cx="5384569" cy="2150819"/>
          </a:xfrm>
          <a:prstGeom prst="rect">
            <a:avLst/>
          </a:prstGeom>
        </p:spPr>
      </p:pic>
    </p:spTree>
    <p:extLst>
      <p:ext uri="{BB962C8B-B14F-4D97-AF65-F5344CB8AC3E}">
        <p14:creationId xmlns:p14="http://schemas.microsoft.com/office/powerpoint/2010/main" val="622100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4B23-1920-93A5-65AC-1068067F10AA}"/>
              </a:ext>
            </a:extLst>
          </p:cNvPr>
          <p:cNvSpPr>
            <a:spLocks noGrp="1"/>
          </p:cNvSpPr>
          <p:nvPr>
            <p:ph type="title"/>
          </p:nvPr>
        </p:nvSpPr>
        <p:spPr>
          <a:xfrm>
            <a:off x="833437" y="757237"/>
            <a:ext cx="10515600" cy="719138"/>
          </a:xfrm>
        </p:spPr>
        <p:txBody>
          <a:bodyPr>
            <a:normAutofit/>
          </a:bodyPr>
          <a:lstStyle/>
          <a:p>
            <a:r>
              <a:rPr lang="en-GB" dirty="0"/>
              <a:t>Demonstration &gt; SPARKSQL &amp; Hive</a:t>
            </a:r>
          </a:p>
        </p:txBody>
      </p:sp>
      <p:sp>
        <p:nvSpPr>
          <p:cNvPr id="5" name="Footer Placeholder 4">
            <a:extLst>
              <a:ext uri="{FF2B5EF4-FFF2-40B4-BE49-F238E27FC236}">
                <a16:creationId xmlns:a16="http://schemas.microsoft.com/office/drawing/2014/main" id="{BADA5188-DD63-2CA5-9A77-CFB7B351B8FF}"/>
              </a:ext>
            </a:extLst>
          </p:cNvPr>
          <p:cNvSpPr>
            <a:spLocks noGrp="1"/>
          </p:cNvSpPr>
          <p:nvPr>
            <p:ph type="ftr" sz="quarter" idx="11"/>
          </p:nvPr>
        </p:nvSpPr>
        <p:spPr>
          <a:xfrm>
            <a:off x="1141411" y="6045839"/>
            <a:ext cx="6239309" cy="365125"/>
          </a:xfrm>
        </p:spPr>
        <p:txBody>
          <a:bodyPr/>
          <a:lstStyle/>
          <a:p>
            <a:r>
              <a:rPr lang="en-US" dirty="0">
                <a:solidFill>
                  <a:srgbClr val="FFFFFF"/>
                </a:solidFill>
                <a:effectLst/>
                <a:latin typeface="Tw Cen MT" panose="020B0602020104020603" pitchFamily="34" charset="77"/>
              </a:rPr>
              <a:t>Big data technology (cs-523)</a:t>
            </a:r>
          </a:p>
        </p:txBody>
      </p:sp>
      <p:sp>
        <p:nvSpPr>
          <p:cNvPr id="6" name="Slide Number Placeholder 5">
            <a:extLst>
              <a:ext uri="{FF2B5EF4-FFF2-40B4-BE49-F238E27FC236}">
                <a16:creationId xmlns:a16="http://schemas.microsoft.com/office/drawing/2014/main" id="{589FD2DF-736A-4291-346B-42C7B23436C8}"/>
              </a:ext>
            </a:extLst>
          </p:cNvPr>
          <p:cNvSpPr>
            <a:spLocks noGrp="1"/>
          </p:cNvSpPr>
          <p:nvPr>
            <p:ph type="sldNum" sz="quarter" idx="12"/>
          </p:nvPr>
        </p:nvSpPr>
        <p:spPr/>
        <p:txBody>
          <a:bodyPr/>
          <a:lstStyle/>
          <a:p>
            <a:fld id="{944A5EBE-A49A-4A10-8927-EC42C466D010}" type="slidenum">
              <a:rPr lang="en-GB" smtClean="0"/>
              <a:t>24</a:t>
            </a:fld>
            <a:endParaRPr lang="en-GB"/>
          </a:p>
        </p:txBody>
      </p:sp>
      <p:pic>
        <p:nvPicPr>
          <p:cNvPr id="9" name="Content Placeholder 8">
            <a:extLst>
              <a:ext uri="{FF2B5EF4-FFF2-40B4-BE49-F238E27FC236}">
                <a16:creationId xmlns:a16="http://schemas.microsoft.com/office/drawing/2014/main" id="{2FBAD49E-9361-8E73-4CD3-06FAD1BF94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8024" y="1540025"/>
            <a:ext cx="6506426" cy="4352223"/>
          </a:xfrm>
        </p:spPr>
      </p:pic>
    </p:spTree>
    <p:extLst>
      <p:ext uri="{BB962C8B-B14F-4D97-AF65-F5344CB8AC3E}">
        <p14:creationId xmlns:p14="http://schemas.microsoft.com/office/powerpoint/2010/main" val="32548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4B23-1920-93A5-65AC-1068067F10AA}"/>
              </a:ext>
            </a:extLst>
          </p:cNvPr>
          <p:cNvSpPr>
            <a:spLocks noGrp="1"/>
          </p:cNvSpPr>
          <p:nvPr>
            <p:ph type="title"/>
          </p:nvPr>
        </p:nvSpPr>
        <p:spPr>
          <a:xfrm>
            <a:off x="833437" y="757237"/>
            <a:ext cx="10515600" cy="719138"/>
          </a:xfrm>
        </p:spPr>
        <p:txBody>
          <a:bodyPr>
            <a:normAutofit/>
          </a:bodyPr>
          <a:lstStyle/>
          <a:p>
            <a:r>
              <a:rPr lang="en-GB" dirty="0"/>
              <a:t>Demonstration &gt; Tableau</a:t>
            </a:r>
          </a:p>
        </p:txBody>
      </p:sp>
      <p:sp>
        <p:nvSpPr>
          <p:cNvPr id="5" name="Footer Placeholder 4">
            <a:extLst>
              <a:ext uri="{FF2B5EF4-FFF2-40B4-BE49-F238E27FC236}">
                <a16:creationId xmlns:a16="http://schemas.microsoft.com/office/drawing/2014/main" id="{BADA5188-DD63-2CA5-9A77-CFB7B351B8FF}"/>
              </a:ext>
            </a:extLst>
          </p:cNvPr>
          <p:cNvSpPr>
            <a:spLocks noGrp="1"/>
          </p:cNvSpPr>
          <p:nvPr>
            <p:ph type="ftr" sz="quarter" idx="11"/>
          </p:nvPr>
        </p:nvSpPr>
        <p:spPr>
          <a:xfrm>
            <a:off x="1141411" y="6045839"/>
            <a:ext cx="6239309" cy="365125"/>
          </a:xfrm>
        </p:spPr>
        <p:txBody>
          <a:bodyPr/>
          <a:lstStyle/>
          <a:p>
            <a:r>
              <a:rPr lang="en-US" dirty="0">
                <a:solidFill>
                  <a:srgbClr val="FFFFFF"/>
                </a:solidFill>
                <a:effectLst/>
                <a:latin typeface="Tw Cen MT" panose="020B0602020104020603" pitchFamily="34" charset="77"/>
              </a:rPr>
              <a:t>Big data technology (cs-523)</a:t>
            </a:r>
          </a:p>
        </p:txBody>
      </p:sp>
      <p:sp>
        <p:nvSpPr>
          <p:cNvPr id="6" name="Slide Number Placeholder 5">
            <a:extLst>
              <a:ext uri="{FF2B5EF4-FFF2-40B4-BE49-F238E27FC236}">
                <a16:creationId xmlns:a16="http://schemas.microsoft.com/office/drawing/2014/main" id="{589FD2DF-736A-4291-346B-42C7B23436C8}"/>
              </a:ext>
            </a:extLst>
          </p:cNvPr>
          <p:cNvSpPr>
            <a:spLocks noGrp="1"/>
          </p:cNvSpPr>
          <p:nvPr>
            <p:ph type="sldNum" sz="quarter" idx="12"/>
          </p:nvPr>
        </p:nvSpPr>
        <p:spPr/>
        <p:txBody>
          <a:bodyPr/>
          <a:lstStyle/>
          <a:p>
            <a:fld id="{944A5EBE-A49A-4A10-8927-EC42C466D010}" type="slidenum">
              <a:rPr lang="en-GB" smtClean="0"/>
              <a:t>25</a:t>
            </a:fld>
            <a:endParaRPr lang="en-GB"/>
          </a:p>
        </p:txBody>
      </p:sp>
      <p:sp>
        <p:nvSpPr>
          <p:cNvPr id="4" name="Content Placeholder 3">
            <a:extLst>
              <a:ext uri="{FF2B5EF4-FFF2-40B4-BE49-F238E27FC236}">
                <a16:creationId xmlns:a16="http://schemas.microsoft.com/office/drawing/2014/main" id="{ACDEB48E-F21B-7F08-14EB-5BD5A9F972CA}"/>
              </a:ext>
            </a:extLst>
          </p:cNvPr>
          <p:cNvSpPr>
            <a:spLocks noGrp="1"/>
          </p:cNvSpPr>
          <p:nvPr>
            <p:ph idx="1"/>
          </p:nvPr>
        </p:nvSpPr>
        <p:spPr>
          <a:xfrm>
            <a:off x="1138237" y="1348339"/>
            <a:ext cx="9905999" cy="984044"/>
          </a:xfrm>
        </p:spPr>
        <p:txBody>
          <a:bodyPr>
            <a:normAutofit/>
          </a:bodyPr>
          <a:lstStyle/>
          <a:p>
            <a:r>
              <a:rPr lang="en-US" dirty="0"/>
              <a:t>Support driver to connect </a:t>
            </a:r>
            <a:r>
              <a:rPr lang="en-US" dirty="0">
                <a:solidFill>
                  <a:srgbClr val="FF0000"/>
                </a:solidFill>
              </a:rPr>
              <a:t>Hive</a:t>
            </a:r>
            <a:r>
              <a:rPr lang="en-US" dirty="0"/>
              <a:t> through </a:t>
            </a:r>
            <a:r>
              <a:rPr lang="en-US" dirty="0">
                <a:solidFill>
                  <a:srgbClr val="FF0000"/>
                </a:solidFill>
              </a:rPr>
              <a:t>ODBC</a:t>
            </a:r>
          </a:p>
        </p:txBody>
      </p:sp>
      <p:pic>
        <p:nvPicPr>
          <p:cNvPr id="8" name="Picture 7">
            <a:extLst>
              <a:ext uri="{FF2B5EF4-FFF2-40B4-BE49-F238E27FC236}">
                <a16:creationId xmlns:a16="http://schemas.microsoft.com/office/drawing/2014/main" id="{B6839152-9F55-FCC5-48FF-CDA887465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5526" y="1850110"/>
            <a:ext cx="5040947" cy="4250653"/>
          </a:xfrm>
          <a:prstGeom prst="rect">
            <a:avLst/>
          </a:prstGeom>
        </p:spPr>
      </p:pic>
    </p:spTree>
    <p:extLst>
      <p:ext uri="{BB962C8B-B14F-4D97-AF65-F5344CB8AC3E}">
        <p14:creationId xmlns:p14="http://schemas.microsoft.com/office/powerpoint/2010/main" val="212892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4B23-1920-93A5-65AC-1068067F10AA}"/>
              </a:ext>
            </a:extLst>
          </p:cNvPr>
          <p:cNvSpPr>
            <a:spLocks noGrp="1"/>
          </p:cNvSpPr>
          <p:nvPr>
            <p:ph type="title"/>
          </p:nvPr>
        </p:nvSpPr>
        <p:spPr>
          <a:xfrm>
            <a:off x="833437" y="757237"/>
            <a:ext cx="10515600" cy="719138"/>
          </a:xfrm>
        </p:spPr>
        <p:txBody>
          <a:bodyPr>
            <a:normAutofit/>
          </a:bodyPr>
          <a:lstStyle/>
          <a:p>
            <a:r>
              <a:rPr lang="en-GB" dirty="0"/>
              <a:t>Demonstration &gt; Tableau</a:t>
            </a:r>
          </a:p>
        </p:txBody>
      </p:sp>
      <p:sp>
        <p:nvSpPr>
          <p:cNvPr id="5" name="Footer Placeholder 4">
            <a:extLst>
              <a:ext uri="{FF2B5EF4-FFF2-40B4-BE49-F238E27FC236}">
                <a16:creationId xmlns:a16="http://schemas.microsoft.com/office/drawing/2014/main" id="{BADA5188-DD63-2CA5-9A77-CFB7B351B8FF}"/>
              </a:ext>
            </a:extLst>
          </p:cNvPr>
          <p:cNvSpPr>
            <a:spLocks noGrp="1"/>
          </p:cNvSpPr>
          <p:nvPr>
            <p:ph type="ftr" sz="quarter" idx="11"/>
          </p:nvPr>
        </p:nvSpPr>
        <p:spPr>
          <a:xfrm>
            <a:off x="1141411" y="6045839"/>
            <a:ext cx="6239309" cy="365125"/>
          </a:xfrm>
        </p:spPr>
        <p:txBody>
          <a:bodyPr/>
          <a:lstStyle/>
          <a:p>
            <a:r>
              <a:rPr lang="en-US" dirty="0">
                <a:solidFill>
                  <a:srgbClr val="FFFFFF"/>
                </a:solidFill>
                <a:effectLst/>
                <a:latin typeface="Tw Cen MT" panose="020B0602020104020603" pitchFamily="34" charset="77"/>
              </a:rPr>
              <a:t>Big data technology (cs-523)</a:t>
            </a:r>
          </a:p>
        </p:txBody>
      </p:sp>
      <p:sp>
        <p:nvSpPr>
          <p:cNvPr id="6" name="Slide Number Placeholder 5">
            <a:extLst>
              <a:ext uri="{FF2B5EF4-FFF2-40B4-BE49-F238E27FC236}">
                <a16:creationId xmlns:a16="http://schemas.microsoft.com/office/drawing/2014/main" id="{589FD2DF-736A-4291-346B-42C7B23436C8}"/>
              </a:ext>
            </a:extLst>
          </p:cNvPr>
          <p:cNvSpPr>
            <a:spLocks noGrp="1"/>
          </p:cNvSpPr>
          <p:nvPr>
            <p:ph type="sldNum" sz="quarter" idx="12"/>
          </p:nvPr>
        </p:nvSpPr>
        <p:spPr/>
        <p:txBody>
          <a:bodyPr/>
          <a:lstStyle/>
          <a:p>
            <a:fld id="{944A5EBE-A49A-4A10-8927-EC42C466D010}" type="slidenum">
              <a:rPr lang="en-GB" smtClean="0"/>
              <a:t>26</a:t>
            </a:fld>
            <a:endParaRPr lang="en-GB"/>
          </a:p>
        </p:txBody>
      </p:sp>
      <p:sp>
        <p:nvSpPr>
          <p:cNvPr id="4" name="Content Placeholder 3">
            <a:extLst>
              <a:ext uri="{FF2B5EF4-FFF2-40B4-BE49-F238E27FC236}">
                <a16:creationId xmlns:a16="http://schemas.microsoft.com/office/drawing/2014/main" id="{ACDEB48E-F21B-7F08-14EB-5BD5A9F972CA}"/>
              </a:ext>
            </a:extLst>
          </p:cNvPr>
          <p:cNvSpPr>
            <a:spLocks noGrp="1"/>
          </p:cNvSpPr>
          <p:nvPr>
            <p:ph idx="1"/>
          </p:nvPr>
        </p:nvSpPr>
        <p:spPr>
          <a:xfrm>
            <a:off x="1138237" y="1348339"/>
            <a:ext cx="9905999" cy="984044"/>
          </a:xfrm>
        </p:spPr>
        <p:txBody>
          <a:bodyPr>
            <a:normAutofit fontScale="92500" lnSpcReduction="10000"/>
          </a:bodyPr>
          <a:lstStyle/>
          <a:p>
            <a:r>
              <a:rPr lang="en-US" dirty="0"/>
              <a:t>Easy to </a:t>
            </a:r>
            <a:r>
              <a:rPr lang="en-GB" dirty="0"/>
              <a:t>visualize data</a:t>
            </a:r>
          </a:p>
          <a:p>
            <a:r>
              <a:rPr lang="en-GB" dirty="0"/>
              <a:t>Customize </a:t>
            </a:r>
            <a:r>
              <a:rPr lang="en-GB" dirty="0">
                <a:solidFill>
                  <a:srgbClr val="FF0000"/>
                </a:solidFill>
              </a:rPr>
              <a:t>a wide range of </a:t>
            </a:r>
            <a:r>
              <a:rPr lang="en-GB" dirty="0"/>
              <a:t>graph types</a:t>
            </a:r>
            <a:endParaRPr lang="en-US" dirty="0"/>
          </a:p>
        </p:txBody>
      </p:sp>
      <p:pic>
        <p:nvPicPr>
          <p:cNvPr id="9" name="Picture 8">
            <a:extLst>
              <a:ext uri="{FF2B5EF4-FFF2-40B4-BE49-F238E27FC236}">
                <a16:creationId xmlns:a16="http://schemas.microsoft.com/office/drawing/2014/main" id="{9074FD56-2D0E-4552-32C8-9957FE2B4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6857" y="2332383"/>
            <a:ext cx="5708757" cy="3567973"/>
          </a:xfrm>
          <a:prstGeom prst="rect">
            <a:avLst/>
          </a:prstGeom>
        </p:spPr>
      </p:pic>
      <p:sp>
        <p:nvSpPr>
          <p:cNvPr id="3" name="Content Placeholder 3">
            <a:extLst>
              <a:ext uri="{FF2B5EF4-FFF2-40B4-BE49-F238E27FC236}">
                <a16:creationId xmlns:a16="http://schemas.microsoft.com/office/drawing/2014/main" id="{8CA2BEFA-6888-82BA-D983-961DDA6F6FE7}"/>
              </a:ext>
            </a:extLst>
          </p:cNvPr>
          <p:cNvSpPr txBox="1">
            <a:spLocks/>
          </p:cNvSpPr>
          <p:nvPr/>
        </p:nvSpPr>
        <p:spPr>
          <a:xfrm>
            <a:off x="772888" y="3624347"/>
            <a:ext cx="2373085" cy="98404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dirty="0"/>
              <a:t>Live Temperature map</a:t>
            </a:r>
          </a:p>
        </p:txBody>
      </p:sp>
    </p:spTree>
    <p:extLst>
      <p:ext uri="{BB962C8B-B14F-4D97-AF65-F5344CB8AC3E}">
        <p14:creationId xmlns:p14="http://schemas.microsoft.com/office/powerpoint/2010/main" val="3625302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4B23-1920-93A5-65AC-1068067F10AA}"/>
              </a:ext>
            </a:extLst>
          </p:cNvPr>
          <p:cNvSpPr>
            <a:spLocks noGrp="1"/>
          </p:cNvSpPr>
          <p:nvPr>
            <p:ph type="title"/>
          </p:nvPr>
        </p:nvSpPr>
        <p:spPr>
          <a:xfrm>
            <a:off x="833437" y="757237"/>
            <a:ext cx="10515600" cy="719138"/>
          </a:xfrm>
        </p:spPr>
        <p:txBody>
          <a:bodyPr>
            <a:normAutofit/>
          </a:bodyPr>
          <a:lstStyle/>
          <a:p>
            <a:r>
              <a:rPr lang="en-GB" dirty="0"/>
              <a:t>Demonstration &gt; Tableau</a:t>
            </a:r>
          </a:p>
        </p:txBody>
      </p:sp>
      <p:sp>
        <p:nvSpPr>
          <p:cNvPr id="5" name="Footer Placeholder 4">
            <a:extLst>
              <a:ext uri="{FF2B5EF4-FFF2-40B4-BE49-F238E27FC236}">
                <a16:creationId xmlns:a16="http://schemas.microsoft.com/office/drawing/2014/main" id="{BADA5188-DD63-2CA5-9A77-CFB7B351B8FF}"/>
              </a:ext>
            </a:extLst>
          </p:cNvPr>
          <p:cNvSpPr>
            <a:spLocks noGrp="1"/>
          </p:cNvSpPr>
          <p:nvPr>
            <p:ph type="ftr" sz="quarter" idx="11"/>
          </p:nvPr>
        </p:nvSpPr>
        <p:spPr>
          <a:xfrm>
            <a:off x="1141411" y="6045839"/>
            <a:ext cx="6239309" cy="365125"/>
          </a:xfrm>
        </p:spPr>
        <p:txBody>
          <a:bodyPr/>
          <a:lstStyle/>
          <a:p>
            <a:r>
              <a:rPr lang="en-US" dirty="0">
                <a:solidFill>
                  <a:srgbClr val="FFFFFF"/>
                </a:solidFill>
                <a:effectLst/>
                <a:latin typeface="Tw Cen MT" panose="020B0602020104020603" pitchFamily="34" charset="77"/>
              </a:rPr>
              <a:t>Big data technology (cs-523)</a:t>
            </a:r>
          </a:p>
        </p:txBody>
      </p:sp>
      <p:sp>
        <p:nvSpPr>
          <p:cNvPr id="6" name="Slide Number Placeholder 5">
            <a:extLst>
              <a:ext uri="{FF2B5EF4-FFF2-40B4-BE49-F238E27FC236}">
                <a16:creationId xmlns:a16="http://schemas.microsoft.com/office/drawing/2014/main" id="{589FD2DF-736A-4291-346B-42C7B23436C8}"/>
              </a:ext>
            </a:extLst>
          </p:cNvPr>
          <p:cNvSpPr>
            <a:spLocks noGrp="1"/>
          </p:cNvSpPr>
          <p:nvPr>
            <p:ph type="sldNum" sz="quarter" idx="12"/>
          </p:nvPr>
        </p:nvSpPr>
        <p:spPr/>
        <p:txBody>
          <a:bodyPr/>
          <a:lstStyle/>
          <a:p>
            <a:fld id="{944A5EBE-A49A-4A10-8927-EC42C466D010}" type="slidenum">
              <a:rPr lang="en-GB" smtClean="0"/>
              <a:t>27</a:t>
            </a:fld>
            <a:endParaRPr lang="en-GB"/>
          </a:p>
        </p:txBody>
      </p:sp>
      <p:pic>
        <p:nvPicPr>
          <p:cNvPr id="7" name="Content Placeholder 6">
            <a:extLst>
              <a:ext uri="{FF2B5EF4-FFF2-40B4-BE49-F238E27FC236}">
                <a16:creationId xmlns:a16="http://schemas.microsoft.com/office/drawing/2014/main" id="{7A311073-2977-7B0C-A8AD-506E1B87AF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2188" y="1430419"/>
            <a:ext cx="7198098" cy="4498811"/>
          </a:xfrm>
        </p:spPr>
      </p:pic>
      <p:sp>
        <p:nvSpPr>
          <p:cNvPr id="3" name="Content Placeholder 3">
            <a:extLst>
              <a:ext uri="{FF2B5EF4-FFF2-40B4-BE49-F238E27FC236}">
                <a16:creationId xmlns:a16="http://schemas.microsoft.com/office/drawing/2014/main" id="{8E34468A-00D5-77B2-2171-F1654720AC4F}"/>
              </a:ext>
            </a:extLst>
          </p:cNvPr>
          <p:cNvSpPr txBox="1">
            <a:spLocks/>
          </p:cNvSpPr>
          <p:nvPr/>
        </p:nvSpPr>
        <p:spPr>
          <a:xfrm>
            <a:off x="128629" y="2936978"/>
            <a:ext cx="2373085" cy="98404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dirty="0"/>
              <a:t>AVG Temperature map</a:t>
            </a:r>
          </a:p>
        </p:txBody>
      </p:sp>
    </p:spTree>
    <p:extLst>
      <p:ext uri="{BB962C8B-B14F-4D97-AF65-F5344CB8AC3E}">
        <p14:creationId xmlns:p14="http://schemas.microsoft.com/office/powerpoint/2010/main" val="264750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4B23-1920-93A5-65AC-1068067F10AA}"/>
              </a:ext>
            </a:extLst>
          </p:cNvPr>
          <p:cNvSpPr>
            <a:spLocks noGrp="1"/>
          </p:cNvSpPr>
          <p:nvPr>
            <p:ph type="title"/>
          </p:nvPr>
        </p:nvSpPr>
        <p:spPr>
          <a:xfrm>
            <a:off x="833437" y="757237"/>
            <a:ext cx="10515600" cy="719138"/>
          </a:xfrm>
        </p:spPr>
        <p:txBody>
          <a:bodyPr>
            <a:normAutofit/>
          </a:bodyPr>
          <a:lstStyle/>
          <a:p>
            <a:r>
              <a:rPr lang="en-GB" dirty="0"/>
              <a:t>Demonstration &gt; Live Demo</a:t>
            </a:r>
          </a:p>
        </p:txBody>
      </p:sp>
      <p:sp>
        <p:nvSpPr>
          <p:cNvPr id="5" name="Footer Placeholder 4">
            <a:extLst>
              <a:ext uri="{FF2B5EF4-FFF2-40B4-BE49-F238E27FC236}">
                <a16:creationId xmlns:a16="http://schemas.microsoft.com/office/drawing/2014/main" id="{BADA5188-DD63-2CA5-9A77-CFB7B351B8FF}"/>
              </a:ext>
            </a:extLst>
          </p:cNvPr>
          <p:cNvSpPr>
            <a:spLocks noGrp="1"/>
          </p:cNvSpPr>
          <p:nvPr>
            <p:ph type="ftr" sz="quarter" idx="11"/>
          </p:nvPr>
        </p:nvSpPr>
        <p:spPr>
          <a:xfrm>
            <a:off x="1141411" y="6045839"/>
            <a:ext cx="6239309" cy="365125"/>
          </a:xfrm>
        </p:spPr>
        <p:txBody>
          <a:bodyPr/>
          <a:lstStyle/>
          <a:p>
            <a:r>
              <a:rPr lang="en-US" dirty="0">
                <a:solidFill>
                  <a:srgbClr val="FFFFFF"/>
                </a:solidFill>
                <a:effectLst/>
                <a:latin typeface="Tw Cen MT" panose="020B0602020104020603" pitchFamily="34" charset="77"/>
              </a:rPr>
              <a:t>Big data technology (cs-523)</a:t>
            </a:r>
          </a:p>
        </p:txBody>
      </p:sp>
      <p:sp>
        <p:nvSpPr>
          <p:cNvPr id="6" name="Slide Number Placeholder 5">
            <a:extLst>
              <a:ext uri="{FF2B5EF4-FFF2-40B4-BE49-F238E27FC236}">
                <a16:creationId xmlns:a16="http://schemas.microsoft.com/office/drawing/2014/main" id="{589FD2DF-736A-4291-346B-42C7B23436C8}"/>
              </a:ext>
            </a:extLst>
          </p:cNvPr>
          <p:cNvSpPr>
            <a:spLocks noGrp="1"/>
          </p:cNvSpPr>
          <p:nvPr>
            <p:ph type="sldNum" sz="quarter" idx="12"/>
          </p:nvPr>
        </p:nvSpPr>
        <p:spPr/>
        <p:txBody>
          <a:bodyPr/>
          <a:lstStyle/>
          <a:p>
            <a:fld id="{944A5EBE-A49A-4A10-8927-EC42C466D010}" type="slidenum">
              <a:rPr lang="en-GB" smtClean="0"/>
              <a:t>28</a:t>
            </a:fld>
            <a:endParaRPr lang="en-GB"/>
          </a:p>
        </p:txBody>
      </p:sp>
      <p:sp>
        <p:nvSpPr>
          <p:cNvPr id="4" name="Content Placeholder 3">
            <a:extLst>
              <a:ext uri="{FF2B5EF4-FFF2-40B4-BE49-F238E27FC236}">
                <a16:creationId xmlns:a16="http://schemas.microsoft.com/office/drawing/2014/main" id="{ACDEB48E-F21B-7F08-14EB-5BD5A9F972C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097187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4B23-1920-93A5-65AC-1068067F10AA}"/>
              </a:ext>
            </a:extLst>
          </p:cNvPr>
          <p:cNvSpPr>
            <a:spLocks noGrp="1"/>
          </p:cNvSpPr>
          <p:nvPr>
            <p:ph type="title"/>
          </p:nvPr>
        </p:nvSpPr>
        <p:spPr>
          <a:xfrm>
            <a:off x="833437" y="757237"/>
            <a:ext cx="10515600" cy="719138"/>
          </a:xfrm>
        </p:spPr>
        <p:txBody>
          <a:bodyPr>
            <a:normAutofit/>
          </a:bodyPr>
          <a:lstStyle/>
          <a:p>
            <a:endParaRPr lang="en-GB" dirty="0"/>
          </a:p>
        </p:txBody>
      </p:sp>
      <p:sp>
        <p:nvSpPr>
          <p:cNvPr id="5" name="Footer Placeholder 4">
            <a:extLst>
              <a:ext uri="{FF2B5EF4-FFF2-40B4-BE49-F238E27FC236}">
                <a16:creationId xmlns:a16="http://schemas.microsoft.com/office/drawing/2014/main" id="{BADA5188-DD63-2CA5-9A77-CFB7B351B8FF}"/>
              </a:ext>
            </a:extLst>
          </p:cNvPr>
          <p:cNvSpPr>
            <a:spLocks noGrp="1"/>
          </p:cNvSpPr>
          <p:nvPr>
            <p:ph type="ftr" sz="quarter" idx="11"/>
          </p:nvPr>
        </p:nvSpPr>
        <p:spPr>
          <a:xfrm>
            <a:off x="1141411" y="6045839"/>
            <a:ext cx="6239309" cy="365125"/>
          </a:xfrm>
        </p:spPr>
        <p:txBody>
          <a:bodyPr/>
          <a:lstStyle/>
          <a:p>
            <a:r>
              <a:rPr lang="en-US" dirty="0">
                <a:solidFill>
                  <a:srgbClr val="FFFFFF"/>
                </a:solidFill>
                <a:effectLst/>
                <a:latin typeface="Tw Cen MT" panose="020B0602020104020603" pitchFamily="34" charset="77"/>
              </a:rPr>
              <a:t>Big data technology (cs-523)</a:t>
            </a:r>
          </a:p>
        </p:txBody>
      </p:sp>
      <p:sp>
        <p:nvSpPr>
          <p:cNvPr id="6" name="Slide Number Placeholder 5">
            <a:extLst>
              <a:ext uri="{FF2B5EF4-FFF2-40B4-BE49-F238E27FC236}">
                <a16:creationId xmlns:a16="http://schemas.microsoft.com/office/drawing/2014/main" id="{589FD2DF-736A-4291-346B-42C7B23436C8}"/>
              </a:ext>
            </a:extLst>
          </p:cNvPr>
          <p:cNvSpPr>
            <a:spLocks noGrp="1"/>
          </p:cNvSpPr>
          <p:nvPr>
            <p:ph type="sldNum" sz="quarter" idx="12"/>
          </p:nvPr>
        </p:nvSpPr>
        <p:spPr/>
        <p:txBody>
          <a:bodyPr/>
          <a:lstStyle/>
          <a:p>
            <a:fld id="{944A5EBE-A49A-4A10-8927-EC42C466D010}" type="slidenum">
              <a:rPr lang="en-GB" smtClean="0"/>
              <a:t>29</a:t>
            </a:fld>
            <a:endParaRPr lang="en-GB"/>
          </a:p>
        </p:txBody>
      </p:sp>
      <p:sp>
        <p:nvSpPr>
          <p:cNvPr id="4" name="Content Placeholder 3">
            <a:extLst>
              <a:ext uri="{FF2B5EF4-FFF2-40B4-BE49-F238E27FC236}">
                <a16:creationId xmlns:a16="http://schemas.microsoft.com/office/drawing/2014/main" id="{ACDEB48E-F21B-7F08-14EB-5BD5A9F972CA}"/>
              </a:ext>
            </a:extLst>
          </p:cNvPr>
          <p:cNvSpPr>
            <a:spLocks noGrp="1"/>
          </p:cNvSpPr>
          <p:nvPr>
            <p:ph idx="1"/>
          </p:nvPr>
        </p:nvSpPr>
        <p:spPr>
          <a:xfrm>
            <a:off x="1141411" y="2757263"/>
            <a:ext cx="9905999" cy="1343474"/>
          </a:xfrm>
        </p:spPr>
        <p:txBody>
          <a:bodyPr>
            <a:normAutofit/>
          </a:bodyPr>
          <a:lstStyle/>
          <a:p>
            <a:pPr marL="0" indent="0" algn="ctr">
              <a:buNone/>
            </a:pPr>
            <a:r>
              <a:rPr lang="en-US" sz="6000" dirty="0"/>
              <a:t>Thank you for listening</a:t>
            </a:r>
          </a:p>
        </p:txBody>
      </p:sp>
    </p:spTree>
    <p:extLst>
      <p:ext uri="{BB962C8B-B14F-4D97-AF65-F5344CB8AC3E}">
        <p14:creationId xmlns:p14="http://schemas.microsoft.com/office/powerpoint/2010/main" val="593985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C559-75D8-77D0-D24A-B2AE04703A20}"/>
              </a:ext>
            </a:extLst>
          </p:cNvPr>
          <p:cNvSpPr>
            <a:spLocks noGrp="1"/>
          </p:cNvSpPr>
          <p:nvPr>
            <p:ph type="title"/>
          </p:nvPr>
        </p:nvSpPr>
        <p:spPr/>
        <p:txBody>
          <a:bodyPr/>
          <a:lstStyle/>
          <a:p>
            <a:r>
              <a:rPr lang="en-GB" b="1" dirty="0"/>
              <a:t>Contents</a:t>
            </a:r>
          </a:p>
        </p:txBody>
      </p:sp>
      <p:sp>
        <p:nvSpPr>
          <p:cNvPr id="3" name="Content Placeholder 2">
            <a:extLst>
              <a:ext uri="{FF2B5EF4-FFF2-40B4-BE49-F238E27FC236}">
                <a16:creationId xmlns:a16="http://schemas.microsoft.com/office/drawing/2014/main" id="{CE5ED863-084D-3000-69E8-DA14F63E0E53}"/>
              </a:ext>
            </a:extLst>
          </p:cNvPr>
          <p:cNvSpPr>
            <a:spLocks noGrp="1"/>
          </p:cNvSpPr>
          <p:nvPr>
            <p:ph idx="1"/>
          </p:nvPr>
        </p:nvSpPr>
        <p:spPr>
          <a:xfrm>
            <a:off x="1087976" y="2385848"/>
            <a:ext cx="9905999" cy="3581318"/>
          </a:xfrm>
        </p:spPr>
        <p:txBody>
          <a:bodyPr>
            <a:normAutofit/>
          </a:bodyPr>
          <a:lstStyle/>
          <a:p>
            <a:r>
              <a:rPr lang="en-GB" dirty="0"/>
              <a:t>Overview </a:t>
            </a:r>
          </a:p>
          <a:p>
            <a:r>
              <a:rPr lang="en-GB" dirty="0"/>
              <a:t>Kafka &amp; Spark Streaming</a:t>
            </a:r>
          </a:p>
          <a:p>
            <a:r>
              <a:rPr lang="en-GB" dirty="0"/>
              <a:t>Hive &amp; Spark SQL</a:t>
            </a:r>
          </a:p>
          <a:p>
            <a:r>
              <a:rPr lang="en-GB" dirty="0"/>
              <a:t>Visualization with Tableau</a:t>
            </a:r>
          </a:p>
          <a:p>
            <a:r>
              <a:rPr lang="en-GB" dirty="0"/>
              <a:t>Demonstration</a:t>
            </a:r>
          </a:p>
          <a:p>
            <a:endParaRPr lang="en-GB" dirty="0"/>
          </a:p>
        </p:txBody>
      </p:sp>
      <p:sp>
        <p:nvSpPr>
          <p:cNvPr id="6" name="Slide Number Placeholder 5">
            <a:extLst>
              <a:ext uri="{FF2B5EF4-FFF2-40B4-BE49-F238E27FC236}">
                <a16:creationId xmlns:a16="http://schemas.microsoft.com/office/drawing/2014/main" id="{0D00D2DC-FF0B-79C1-B297-6EE894A60C84}"/>
              </a:ext>
            </a:extLst>
          </p:cNvPr>
          <p:cNvSpPr>
            <a:spLocks noGrp="1"/>
          </p:cNvSpPr>
          <p:nvPr>
            <p:ph type="sldNum" sz="quarter" idx="12"/>
          </p:nvPr>
        </p:nvSpPr>
        <p:spPr/>
        <p:txBody>
          <a:bodyPr/>
          <a:lstStyle/>
          <a:p>
            <a:fld id="{944A5EBE-A49A-4A10-8927-EC42C466D010}" type="slidenum">
              <a:rPr lang="en-GB" smtClean="0"/>
              <a:t>3</a:t>
            </a:fld>
            <a:endParaRPr lang="en-GB"/>
          </a:p>
        </p:txBody>
      </p:sp>
      <p:sp>
        <p:nvSpPr>
          <p:cNvPr id="4" name="Footer Placeholder 4">
            <a:extLst>
              <a:ext uri="{FF2B5EF4-FFF2-40B4-BE49-F238E27FC236}">
                <a16:creationId xmlns:a16="http://schemas.microsoft.com/office/drawing/2014/main" id="{85C5E8D2-7962-89EC-CD94-A6A3A23CA9D6}"/>
              </a:ext>
            </a:extLst>
          </p:cNvPr>
          <p:cNvSpPr txBox="1">
            <a:spLocks/>
          </p:cNvSpPr>
          <p:nvPr/>
        </p:nvSpPr>
        <p:spPr>
          <a:xfrm>
            <a:off x="1141411" y="6045839"/>
            <a:ext cx="6239309"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cap="all" baseline="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FFFFFF"/>
                </a:solidFill>
                <a:latin typeface="Tw Cen MT" panose="020B0602020104020603" pitchFamily="34" charset="77"/>
              </a:rPr>
              <a:t>Big data technology (cs-523)</a:t>
            </a:r>
            <a:endParaRPr lang="en-US" dirty="0">
              <a:solidFill>
                <a:srgbClr val="FFFFFF"/>
              </a:solidFill>
              <a:latin typeface="Tw Cen MT" panose="020B0602020104020603" pitchFamily="34" charset="77"/>
            </a:endParaRPr>
          </a:p>
        </p:txBody>
      </p:sp>
    </p:spTree>
    <p:extLst>
      <p:ext uri="{BB962C8B-B14F-4D97-AF65-F5344CB8AC3E}">
        <p14:creationId xmlns:p14="http://schemas.microsoft.com/office/powerpoint/2010/main" val="3514696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C559-75D8-77D0-D24A-B2AE04703A20}"/>
              </a:ext>
            </a:extLst>
          </p:cNvPr>
          <p:cNvSpPr>
            <a:spLocks noGrp="1"/>
          </p:cNvSpPr>
          <p:nvPr>
            <p:ph type="title"/>
          </p:nvPr>
        </p:nvSpPr>
        <p:spPr/>
        <p:txBody>
          <a:bodyPr/>
          <a:lstStyle/>
          <a:p>
            <a:r>
              <a:rPr lang="en-GB" b="1" dirty="0"/>
              <a:t>Technology</a:t>
            </a:r>
          </a:p>
        </p:txBody>
      </p:sp>
      <p:sp>
        <p:nvSpPr>
          <p:cNvPr id="6" name="Slide Number Placeholder 5">
            <a:extLst>
              <a:ext uri="{FF2B5EF4-FFF2-40B4-BE49-F238E27FC236}">
                <a16:creationId xmlns:a16="http://schemas.microsoft.com/office/drawing/2014/main" id="{0D00D2DC-FF0B-79C1-B297-6EE894A60C84}"/>
              </a:ext>
            </a:extLst>
          </p:cNvPr>
          <p:cNvSpPr>
            <a:spLocks noGrp="1"/>
          </p:cNvSpPr>
          <p:nvPr>
            <p:ph type="sldNum" sz="quarter" idx="12"/>
          </p:nvPr>
        </p:nvSpPr>
        <p:spPr/>
        <p:txBody>
          <a:bodyPr/>
          <a:lstStyle/>
          <a:p>
            <a:fld id="{944A5EBE-A49A-4A10-8927-EC42C466D010}" type="slidenum">
              <a:rPr lang="en-GB" smtClean="0"/>
              <a:t>4</a:t>
            </a:fld>
            <a:endParaRPr lang="en-GB"/>
          </a:p>
        </p:txBody>
      </p:sp>
      <p:sp>
        <p:nvSpPr>
          <p:cNvPr id="4" name="Footer Placeholder 4">
            <a:extLst>
              <a:ext uri="{FF2B5EF4-FFF2-40B4-BE49-F238E27FC236}">
                <a16:creationId xmlns:a16="http://schemas.microsoft.com/office/drawing/2014/main" id="{85C5E8D2-7962-89EC-CD94-A6A3A23CA9D6}"/>
              </a:ext>
            </a:extLst>
          </p:cNvPr>
          <p:cNvSpPr txBox="1">
            <a:spLocks/>
          </p:cNvSpPr>
          <p:nvPr/>
        </p:nvSpPr>
        <p:spPr>
          <a:xfrm>
            <a:off x="1141411" y="6045839"/>
            <a:ext cx="6239309"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cap="all" baseline="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rgbClr val="FFFFFF"/>
                </a:solidFill>
                <a:latin typeface="Tw Cen MT" panose="020B0602020104020603" pitchFamily="34" charset="77"/>
              </a:rPr>
              <a:t>Big data technology (cs-523)</a:t>
            </a:r>
          </a:p>
        </p:txBody>
      </p:sp>
      <p:pic>
        <p:nvPicPr>
          <p:cNvPr id="1026" name="Picture 2">
            <a:extLst>
              <a:ext uri="{FF2B5EF4-FFF2-40B4-BE49-F238E27FC236}">
                <a16:creationId xmlns:a16="http://schemas.microsoft.com/office/drawing/2014/main" id="{C42DE7D3-6CE1-DF52-B6BD-E8EE0ACA4B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2769" y="1778446"/>
            <a:ext cx="7303285" cy="4217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29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8E0F0-1758-DA2D-049D-437856C619E1}"/>
              </a:ext>
            </a:extLst>
          </p:cNvPr>
          <p:cNvSpPr>
            <a:spLocks noGrp="1"/>
          </p:cNvSpPr>
          <p:nvPr>
            <p:ph type="title"/>
          </p:nvPr>
        </p:nvSpPr>
        <p:spPr>
          <a:xfrm>
            <a:off x="1141413" y="618518"/>
            <a:ext cx="9905998" cy="1046996"/>
          </a:xfrm>
        </p:spPr>
        <p:txBody>
          <a:bodyPr vert="horz" lIns="91440" tIns="45720" rIns="91440" bIns="45720" rtlCol="0" anchor="ctr">
            <a:normAutofit/>
          </a:bodyPr>
          <a:lstStyle/>
          <a:p>
            <a:r>
              <a:rPr lang="en-GB" b="1" dirty="0"/>
              <a:t>OVERVIEW &gt; DATASET</a:t>
            </a:r>
          </a:p>
        </p:txBody>
      </p:sp>
      <p:sp>
        <p:nvSpPr>
          <p:cNvPr id="3" name="Content Placeholder 2">
            <a:extLst>
              <a:ext uri="{FF2B5EF4-FFF2-40B4-BE49-F238E27FC236}">
                <a16:creationId xmlns:a16="http://schemas.microsoft.com/office/drawing/2014/main" id="{00E45B58-DE96-2A1C-CCA9-78DADF6313EC}"/>
              </a:ext>
            </a:extLst>
          </p:cNvPr>
          <p:cNvSpPr>
            <a:spLocks noGrp="1"/>
          </p:cNvSpPr>
          <p:nvPr>
            <p:ph idx="1"/>
          </p:nvPr>
        </p:nvSpPr>
        <p:spPr>
          <a:xfrm>
            <a:off x="1141413" y="1745634"/>
            <a:ext cx="9905999" cy="3713470"/>
          </a:xfrm>
        </p:spPr>
        <p:txBody>
          <a:bodyPr>
            <a:normAutofit fontScale="92500" lnSpcReduction="20000"/>
          </a:bodyPr>
          <a:lstStyle/>
          <a:p>
            <a:r>
              <a:rPr lang="en-GB" dirty="0"/>
              <a:t>WeatherAPI is a powerful fully managed free weather and geolocation API provider that provides extensive APIs that range from the weather forecast, historical weather, future weather, weather alerts, air quality data, IP lookup, and astronomy through to sports, time zone, and geolocation.</a:t>
            </a:r>
          </a:p>
          <a:p>
            <a:pPr marL="0" indent="0">
              <a:buNone/>
            </a:pPr>
            <a:r>
              <a:rPr lang="en-GB" dirty="0"/>
              <a:t>The main objectives of this project are:</a:t>
            </a:r>
          </a:p>
          <a:p>
            <a:r>
              <a:rPr lang="en-GB" dirty="0"/>
              <a:t>Create an end-to-end pipeline that will extract and use </a:t>
            </a:r>
            <a:r>
              <a:rPr lang="en-GB" b="1" dirty="0">
                <a:solidFill>
                  <a:srgbClr val="FF0000"/>
                </a:solidFill>
              </a:rPr>
              <a:t>real-time</a:t>
            </a:r>
            <a:r>
              <a:rPr lang="en-GB" dirty="0"/>
              <a:t> weather data from WeatherAPI.com and save it temporarily in HDFS</a:t>
            </a:r>
          </a:p>
          <a:p>
            <a:r>
              <a:rPr lang="en-GB" dirty="0"/>
              <a:t>Analyse the saved Weather data to get an insight</a:t>
            </a:r>
          </a:p>
          <a:p>
            <a:r>
              <a:rPr lang="en-GB" dirty="0"/>
              <a:t>Visualize the streaming data and provide various insights</a:t>
            </a:r>
            <a:endParaRPr lang="en-GB" b="0" i="0" dirty="0">
              <a:effectLst/>
              <a:latin typeface="Public Sans"/>
            </a:endParaRPr>
          </a:p>
          <a:p>
            <a:pPr marL="0" indent="0">
              <a:buNone/>
            </a:pPr>
            <a:endParaRPr lang="en-GB" dirty="0"/>
          </a:p>
        </p:txBody>
      </p:sp>
      <p:sp>
        <p:nvSpPr>
          <p:cNvPr id="5" name="Footer Placeholder 4">
            <a:extLst>
              <a:ext uri="{FF2B5EF4-FFF2-40B4-BE49-F238E27FC236}">
                <a16:creationId xmlns:a16="http://schemas.microsoft.com/office/drawing/2014/main" id="{0482DCC6-4CBF-BA5C-6BE2-0AE9AD258A79}"/>
              </a:ext>
            </a:extLst>
          </p:cNvPr>
          <p:cNvSpPr>
            <a:spLocks noGrp="1"/>
          </p:cNvSpPr>
          <p:nvPr>
            <p:ph type="ftr" sz="quarter" idx="11"/>
          </p:nvPr>
        </p:nvSpPr>
        <p:spPr>
          <a:xfrm>
            <a:off x="1141413" y="6046033"/>
            <a:ext cx="6239309" cy="365125"/>
          </a:xfrm>
        </p:spPr>
        <p:txBody>
          <a:bodyPr/>
          <a:lstStyle/>
          <a:p>
            <a:r>
              <a:rPr lang="en-US" dirty="0">
                <a:solidFill>
                  <a:srgbClr val="FFFFFF"/>
                </a:solidFill>
                <a:effectLst/>
                <a:latin typeface="Tw Cen MT" panose="020B0602020104020603" pitchFamily="34" charset="77"/>
              </a:rPr>
              <a:t>Big data technology (cs-523)</a:t>
            </a:r>
          </a:p>
        </p:txBody>
      </p:sp>
      <p:sp>
        <p:nvSpPr>
          <p:cNvPr id="6" name="Slide Number Placeholder 5">
            <a:extLst>
              <a:ext uri="{FF2B5EF4-FFF2-40B4-BE49-F238E27FC236}">
                <a16:creationId xmlns:a16="http://schemas.microsoft.com/office/drawing/2014/main" id="{1874BB58-23C6-1E0F-3B6C-2122E0EDA40B}"/>
              </a:ext>
            </a:extLst>
          </p:cNvPr>
          <p:cNvSpPr>
            <a:spLocks noGrp="1"/>
          </p:cNvSpPr>
          <p:nvPr>
            <p:ph type="sldNum" sz="quarter" idx="12"/>
          </p:nvPr>
        </p:nvSpPr>
        <p:spPr/>
        <p:txBody>
          <a:bodyPr/>
          <a:lstStyle/>
          <a:p>
            <a:fld id="{944A5EBE-A49A-4A10-8927-EC42C466D010}" type="slidenum">
              <a:rPr lang="en-GB" smtClean="0"/>
              <a:t>5</a:t>
            </a:fld>
            <a:endParaRPr lang="en-GB"/>
          </a:p>
        </p:txBody>
      </p:sp>
    </p:spTree>
    <p:extLst>
      <p:ext uri="{BB962C8B-B14F-4D97-AF65-F5344CB8AC3E}">
        <p14:creationId xmlns:p14="http://schemas.microsoft.com/office/powerpoint/2010/main" val="2251551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4B23-1920-93A5-65AC-1068067F10AA}"/>
              </a:ext>
            </a:extLst>
          </p:cNvPr>
          <p:cNvSpPr>
            <a:spLocks noGrp="1"/>
          </p:cNvSpPr>
          <p:nvPr>
            <p:ph type="title"/>
          </p:nvPr>
        </p:nvSpPr>
        <p:spPr>
          <a:xfrm>
            <a:off x="833437" y="757237"/>
            <a:ext cx="10515600" cy="719138"/>
          </a:xfrm>
        </p:spPr>
        <p:txBody>
          <a:bodyPr>
            <a:normAutofit/>
          </a:bodyPr>
          <a:lstStyle/>
          <a:p>
            <a:r>
              <a:rPr lang="en-GB" b="1" dirty="0"/>
              <a:t>OVERVIEW &gt; DATASET</a:t>
            </a:r>
            <a:endParaRPr lang="en-GB" dirty="0"/>
          </a:p>
        </p:txBody>
      </p:sp>
      <p:sp>
        <p:nvSpPr>
          <p:cNvPr id="5" name="Footer Placeholder 4">
            <a:extLst>
              <a:ext uri="{FF2B5EF4-FFF2-40B4-BE49-F238E27FC236}">
                <a16:creationId xmlns:a16="http://schemas.microsoft.com/office/drawing/2014/main" id="{BADA5188-DD63-2CA5-9A77-CFB7B351B8FF}"/>
              </a:ext>
            </a:extLst>
          </p:cNvPr>
          <p:cNvSpPr>
            <a:spLocks noGrp="1"/>
          </p:cNvSpPr>
          <p:nvPr>
            <p:ph type="ftr" sz="quarter" idx="11"/>
          </p:nvPr>
        </p:nvSpPr>
        <p:spPr>
          <a:xfrm>
            <a:off x="1141411" y="6045839"/>
            <a:ext cx="6239309" cy="365125"/>
          </a:xfrm>
        </p:spPr>
        <p:txBody>
          <a:bodyPr/>
          <a:lstStyle/>
          <a:p>
            <a:r>
              <a:rPr lang="en-US" dirty="0">
                <a:solidFill>
                  <a:srgbClr val="FFFFFF"/>
                </a:solidFill>
                <a:effectLst/>
                <a:latin typeface="Tw Cen MT" panose="020B0602020104020603" pitchFamily="34" charset="77"/>
              </a:rPr>
              <a:t>Big data technology (cs-523)</a:t>
            </a:r>
          </a:p>
        </p:txBody>
      </p:sp>
      <p:sp>
        <p:nvSpPr>
          <p:cNvPr id="6" name="Slide Number Placeholder 5">
            <a:extLst>
              <a:ext uri="{FF2B5EF4-FFF2-40B4-BE49-F238E27FC236}">
                <a16:creationId xmlns:a16="http://schemas.microsoft.com/office/drawing/2014/main" id="{589FD2DF-736A-4291-346B-42C7B23436C8}"/>
              </a:ext>
            </a:extLst>
          </p:cNvPr>
          <p:cNvSpPr>
            <a:spLocks noGrp="1"/>
          </p:cNvSpPr>
          <p:nvPr>
            <p:ph type="sldNum" sz="quarter" idx="12"/>
          </p:nvPr>
        </p:nvSpPr>
        <p:spPr/>
        <p:txBody>
          <a:bodyPr/>
          <a:lstStyle/>
          <a:p>
            <a:fld id="{944A5EBE-A49A-4A10-8927-EC42C466D010}" type="slidenum">
              <a:rPr lang="en-GB" smtClean="0"/>
              <a:t>6</a:t>
            </a:fld>
            <a:endParaRPr lang="en-GB"/>
          </a:p>
        </p:txBody>
      </p:sp>
      <p:pic>
        <p:nvPicPr>
          <p:cNvPr id="9" name="Picture 8">
            <a:extLst>
              <a:ext uri="{FF2B5EF4-FFF2-40B4-BE49-F238E27FC236}">
                <a16:creationId xmlns:a16="http://schemas.microsoft.com/office/drawing/2014/main" id="{319D8AB2-F4CC-5FAC-17DD-440554876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0969" y="1544662"/>
            <a:ext cx="6239309" cy="4370724"/>
          </a:xfrm>
          <a:prstGeom prst="rect">
            <a:avLst/>
          </a:prstGeom>
        </p:spPr>
      </p:pic>
      <p:sp>
        <p:nvSpPr>
          <p:cNvPr id="12" name="Content Placeholder 2">
            <a:extLst>
              <a:ext uri="{FF2B5EF4-FFF2-40B4-BE49-F238E27FC236}">
                <a16:creationId xmlns:a16="http://schemas.microsoft.com/office/drawing/2014/main" id="{FF20FC50-AD33-786A-4F2D-10C325C5AAE4}"/>
              </a:ext>
            </a:extLst>
          </p:cNvPr>
          <p:cNvSpPr>
            <a:spLocks noGrp="1"/>
          </p:cNvSpPr>
          <p:nvPr>
            <p:ph idx="1"/>
          </p:nvPr>
        </p:nvSpPr>
        <p:spPr>
          <a:xfrm>
            <a:off x="833437" y="1507956"/>
            <a:ext cx="3837532" cy="1498003"/>
          </a:xfrm>
        </p:spPr>
        <p:txBody>
          <a:bodyPr vert="horz" lIns="91440" tIns="45720" rIns="91440" bIns="45720" rtlCol="0">
            <a:normAutofit fontScale="92500"/>
          </a:bodyPr>
          <a:lstStyle/>
          <a:p>
            <a:pPr marL="0" indent="0">
              <a:buNone/>
            </a:pPr>
            <a:r>
              <a:rPr lang="en-US" dirty="0">
                <a:solidFill>
                  <a:schemeClr val="tx1"/>
                </a:solidFill>
                <a:latin typeface="Tw Cen MT" panose="020B0602020104020603" pitchFamily="34" charset="77"/>
              </a:rPr>
              <a:t>Sample API</a:t>
            </a:r>
            <a:r>
              <a:rPr lang="en-US" dirty="0">
                <a:latin typeface="Tw Cen MT" panose="020B0602020104020603" pitchFamily="34" charset="77"/>
              </a:rPr>
              <a:t>:</a:t>
            </a:r>
          </a:p>
          <a:p>
            <a:pPr marL="0" indent="0">
              <a:buNone/>
            </a:pPr>
            <a:r>
              <a:rPr lang="en-US" dirty="0">
                <a:latin typeface="Tw Cen MT" panose="020B0602020104020603" pitchFamily="34" charset="77"/>
              </a:rPr>
              <a:t>https://</a:t>
            </a:r>
            <a:r>
              <a:rPr lang="en-US" dirty="0" err="1">
                <a:latin typeface="Tw Cen MT" panose="020B0602020104020603" pitchFamily="34" charset="77"/>
              </a:rPr>
              <a:t>weatherapi-com.p.rapidapi.com</a:t>
            </a:r>
            <a:r>
              <a:rPr lang="en-US" dirty="0">
                <a:latin typeface="Tw Cen MT" panose="020B0602020104020603" pitchFamily="34" charset="77"/>
              </a:rPr>
              <a:t>/</a:t>
            </a:r>
            <a:r>
              <a:rPr lang="en-US" dirty="0" err="1">
                <a:latin typeface="Tw Cen MT" panose="020B0602020104020603" pitchFamily="34" charset="77"/>
              </a:rPr>
              <a:t>current.json</a:t>
            </a:r>
            <a:endParaRPr lang="en-US" dirty="0">
              <a:latin typeface="Tw Cen MT" panose="020B0602020104020603" pitchFamily="34" charset="77"/>
            </a:endParaRPr>
          </a:p>
          <a:p>
            <a:endParaRPr lang="en-GB" b="1" dirty="0"/>
          </a:p>
        </p:txBody>
      </p:sp>
    </p:spTree>
    <p:extLst>
      <p:ext uri="{BB962C8B-B14F-4D97-AF65-F5344CB8AC3E}">
        <p14:creationId xmlns:p14="http://schemas.microsoft.com/office/powerpoint/2010/main" val="575949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4B23-1920-93A5-65AC-1068067F10AA}"/>
              </a:ext>
            </a:extLst>
          </p:cNvPr>
          <p:cNvSpPr>
            <a:spLocks noGrp="1"/>
          </p:cNvSpPr>
          <p:nvPr>
            <p:ph type="title"/>
          </p:nvPr>
        </p:nvSpPr>
        <p:spPr>
          <a:xfrm>
            <a:off x="833437" y="757237"/>
            <a:ext cx="10515600" cy="719138"/>
          </a:xfrm>
        </p:spPr>
        <p:txBody>
          <a:bodyPr>
            <a:normAutofit/>
          </a:bodyPr>
          <a:lstStyle/>
          <a:p>
            <a:r>
              <a:rPr lang="en-GB" b="1" dirty="0"/>
              <a:t>OVERVIEW &gt; Workflow</a:t>
            </a:r>
            <a:endParaRPr lang="en-GB" dirty="0"/>
          </a:p>
        </p:txBody>
      </p:sp>
      <p:sp>
        <p:nvSpPr>
          <p:cNvPr id="5" name="Footer Placeholder 4">
            <a:extLst>
              <a:ext uri="{FF2B5EF4-FFF2-40B4-BE49-F238E27FC236}">
                <a16:creationId xmlns:a16="http://schemas.microsoft.com/office/drawing/2014/main" id="{BADA5188-DD63-2CA5-9A77-CFB7B351B8FF}"/>
              </a:ext>
            </a:extLst>
          </p:cNvPr>
          <p:cNvSpPr>
            <a:spLocks noGrp="1"/>
          </p:cNvSpPr>
          <p:nvPr>
            <p:ph type="ftr" sz="quarter" idx="11"/>
          </p:nvPr>
        </p:nvSpPr>
        <p:spPr>
          <a:xfrm>
            <a:off x="1141411" y="6045839"/>
            <a:ext cx="6239309" cy="365125"/>
          </a:xfrm>
        </p:spPr>
        <p:txBody>
          <a:bodyPr/>
          <a:lstStyle/>
          <a:p>
            <a:r>
              <a:rPr lang="en-US" dirty="0">
                <a:solidFill>
                  <a:srgbClr val="FFFFFF"/>
                </a:solidFill>
                <a:effectLst/>
                <a:latin typeface="Tw Cen MT" panose="020B0602020104020603" pitchFamily="34" charset="77"/>
              </a:rPr>
              <a:t>Big data technology (cs-523)</a:t>
            </a:r>
          </a:p>
        </p:txBody>
      </p:sp>
      <p:sp>
        <p:nvSpPr>
          <p:cNvPr id="6" name="Slide Number Placeholder 5">
            <a:extLst>
              <a:ext uri="{FF2B5EF4-FFF2-40B4-BE49-F238E27FC236}">
                <a16:creationId xmlns:a16="http://schemas.microsoft.com/office/drawing/2014/main" id="{589FD2DF-736A-4291-346B-42C7B23436C8}"/>
              </a:ext>
            </a:extLst>
          </p:cNvPr>
          <p:cNvSpPr>
            <a:spLocks noGrp="1"/>
          </p:cNvSpPr>
          <p:nvPr>
            <p:ph type="sldNum" sz="quarter" idx="12"/>
          </p:nvPr>
        </p:nvSpPr>
        <p:spPr/>
        <p:txBody>
          <a:bodyPr/>
          <a:lstStyle/>
          <a:p>
            <a:fld id="{944A5EBE-A49A-4A10-8927-EC42C466D010}" type="slidenum">
              <a:rPr lang="en-GB" smtClean="0"/>
              <a:t>7</a:t>
            </a:fld>
            <a:endParaRPr lang="en-GB"/>
          </a:p>
        </p:txBody>
      </p:sp>
      <p:pic>
        <p:nvPicPr>
          <p:cNvPr id="8" name="Content Placeholder 7">
            <a:extLst>
              <a:ext uri="{FF2B5EF4-FFF2-40B4-BE49-F238E27FC236}">
                <a16:creationId xmlns:a16="http://schemas.microsoft.com/office/drawing/2014/main" id="{9376C921-A1C6-BBEC-53F0-BE676B5790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9138" y="1580550"/>
            <a:ext cx="8844197" cy="4350389"/>
          </a:xfrm>
        </p:spPr>
      </p:pic>
    </p:spTree>
    <p:extLst>
      <p:ext uri="{BB962C8B-B14F-4D97-AF65-F5344CB8AC3E}">
        <p14:creationId xmlns:p14="http://schemas.microsoft.com/office/powerpoint/2010/main" val="2773868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4B23-1920-93A5-65AC-1068067F10AA}"/>
              </a:ext>
            </a:extLst>
          </p:cNvPr>
          <p:cNvSpPr>
            <a:spLocks noGrp="1"/>
          </p:cNvSpPr>
          <p:nvPr>
            <p:ph type="title"/>
          </p:nvPr>
        </p:nvSpPr>
        <p:spPr>
          <a:xfrm>
            <a:off x="833437" y="757237"/>
            <a:ext cx="10515600" cy="719138"/>
          </a:xfrm>
        </p:spPr>
        <p:txBody>
          <a:bodyPr>
            <a:normAutofit/>
          </a:bodyPr>
          <a:lstStyle/>
          <a:p>
            <a:r>
              <a:rPr lang="en-GB" dirty="0"/>
              <a:t>Kafka &amp; Spark Streaming</a:t>
            </a:r>
          </a:p>
        </p:txBody>
      </p:sp>
      <p:sp>
        <p:nvSpPr>
          <p:cNvPr id="5" name="Footer Placeholder 4">
            <a:extLst>
              <a:ext uri="{FF2B5EF4-FFF2-40B4-BE49-F238E27FC236}">
                <a16:creationId xmlns:a16="http://schemas.microsoft.com/office/drawing/2014/main" id="{BADA5188-DD63-2CA5-9A77-CFB7B351B8FF}"/>
              </a:ext>
            </a:extLst>
          </p:cNvPr>
          <p:cNvSpPr>
            <a:spLocks noGrp="1"/>
          </p:cNvSpPr>
          <p:nvPr>
            <p:ph type="ftr" sz="quarter" idx="11"/>
          </p:nvPr>
        </p:nvSpPr>
        <p:spPr>
          <a:xfrm>
            <a:off x="1141411" y="6045839"/>
            <a:ext cx="6239309" cy="365125"/>
          </a:xfrm>
        </p:spPr>
        <p:txBody>
          <a:bodyPr/>
          <a:lstStyle/>
          <a:p>
            <a:r>
              <a:rPr lang="en-US" dirty="0">
                <a:solidFill>
                  <a:srgbClr val="FFFFFF"/>
                </a:solidFill>
                <a:effectLst/>
                <a:latin typeface="Tw Cen MT" panose="020B0602020104020603" pitchFamily="34" charset="77"/>
              </a:rPr>
              <a:t>Big data technology (cs-523)</a:t>
            </a:r>
          </a:p>
        </p:txBody>
      </p:sp>
      <p:sp>
        <p:nvSpPr>
          <p:cNvPr id="6" name="Slide Number Placeholder 5">
            <a:extLst>
              <a:ext uri="{FF2B5EF4-FFF2-40B4-BE49-F238E27FC236}">
                <a16:creationId xmlns:a16="http://schemas.microsoft.com/office/drawing/2014/main" id="{589FD2DF-736A-4291-346B-42C7B23436C8}"/>
              </a:ext>
            </a:extLst>
          </p:cNvPr>
          <p:cNvSpPr>
            <a:spLocks noGrp="1"/>
          </p:cNvSpPr>
          <p:nvPr>
            <p:ph type="sldNum" sz="quarter" idx="12"/>
          </p:nvPr>
        </p:nvSpPr>
        <p:spPr/>
        <p:txBody>
          <a:bodyPr/>
          <a:lstStyle/>
          <a:p>
            <a:fld id="{944A5EBE-A49A-4A10-8927-EC42C466D010}" type="slidenum">
              <a:rPr lang="en-GB" smtClean="0"/>
              <a:t>8</a:t>
            </a:fld>
            <a:endParaRPr lang="en-GB"/>
          </a:p>
        </p:txBody>
      </p:sp>
      <p:sp>
        <p:nvSpPr>
          <p:cNvPr id="4" name="Content Placeholder 3">
            <a:extLst>
              <a:ext uri="{FF2B5EF4-FFF2-40B4-BE49-F238E27FC236}">
                <a16:creationId xmlns:a16="http://schemas.microsoft.com/office/drawing/2014/main" id="{C16B76E4-EDEC-58E7-4044-6DE7A901CA25}"/>
              </a:ext>
            </a:extLst>
          </p:cNvPr>
          <p:cNvSpPr>
            <a:spLocks noGrp="1"/>
          </p:cNvSpPr>
          <p:nvPr>
            <p:ph idx="1"/>
          </p:nvPr>
        </p:nvSpPr>
        <p:spPr>
          <a:xfrm>
            <a:off x="1141411" y="1409863"/>
            <a:ext cx="9905999" cy="2269961"/>
          </a:xfrm>
        </p:spPr>
        <p:txBody>
          <a:bodyPr>
            <a:normAutofit fontScale="92500" lnSpcReduction="20000"/>
          </a:bodyPr>
          <a:lstStyle/>
          <a:p>
            <a:pPr marL="0" indent="0">
              <a:buNone/>
            </a:pPr>
            <a:r>
              <a:rPr lang="en-US" dirty="0"/>
              <a:t>Why ?</a:t>
            </a:r>
          </a:p>
          <a:p>
            <a:pPr marL="742950" lvl="1" indent="-285750">
              <a:buFont typeface="Arial"/>
              <a:buChar char="•"/>
            </a:pPr>
            <a:r>
              <a:rPr lang="en-US" dirty="0"/>
              <a:t>A distributed streaming platform: </a:t>
            </a:r>
            <a:r>
              <a:rPr lang="en-GB" sz="2000" dirty="0"/>
              <a:t>real-time data streaming technology capable of handling trillions of events per day</a:t>
            </a:r>
            <a:endParaRPr lang="en-US" dirty="0"/>
          </a:p>
          <a:p>
            <a:pPr marL="742950" lvl="1" indent="-285750">
              <a:buFont typeface="Arial"/>
              <a:buChar char="•"/>
            </a:pPr>
            <a:r>
              <a:rPr lang="en-US" dirty="0"/>
              <a:t>Publish and subscribe to a stream of records</a:t>
            </a:r>
          </a:p>
          <a:p>
            <a:pPr marL="742950" lvl="1" indent="-285750">
              <a:buFont typeface="Arial"/>
              <a:buChar char="•"/>
            </a:pPr>
            <a:r>
              <a:rPr lang="en-US" dirty="0"/>
              <a:t>Fault-tolerant</a:t>
            </a:r>
          </a:p>
          <a:p>
            <a:pPr marL="742950" lvl="1" indent="-285750">
              <a:buFont typeface="Arial"/>
              <a:buChar char="•"/>
            </a:pPr>
            <a:r>
              <a:rPr lang="en-US" dirty="0">
                <a:ea typeface="+mn-lt"/>
                <a:cs typeface="+mn-lt"/>
              </a:rPr>
              <a:t>Process records as they occur in the stream</a:t>
            </a:r>
          </a:p>
        </p:txBody>
      </p:sp>
      <p:sp>
        <p:nvSpPr>
          <p:cNvPr id="7" name="TextBox 6">
            <a:extLst>
              <a:ext uri="{FF2B5EF4-FFF2-40B4-BE49-F238E27FC236}">
                <a16:creationId xmlns:a16="http://schemas.microsoft.com/office/drawing/2014/main" id="{D06D19FB-73A8-C384-1052-A8D0995B529A}"/>
              </a:ext>
            </a:extLst>
          </p:cNvPr>
          <p:cNvSpPr txBox="1"/>
          <p:nvPr/>
        </p:nvSpPr>
        <p:spPr>
          <a:xfrm>
            <a:off x="1277896" y="4101617"/>
            <a:ext cx="6102824" cy="461665"/>
          </a:xfrm>
          <a:prstGeom prst="rect">
            <a:avLst/>
          </a:prstGeom>
          <a:noFill/>
        </p:spPr>
        <p:txBody>
          <a:bodyPr wrap="square">
            <a:spAutoFit/>
          </a:bodyPr>
          <a:lstStyle/>
          <a:p>
            <a:pPr marL="0" indent="0">
              <a:buNone/>
            </a:pPr>
            <a:r>
              <a:rPr lang="en-GB" sz="1200" i="1" dirty="0">
                <a:latin typeface="Times New Roman" panose="02020603050405020304" pitchFamily="18" charset="0"/>
                <a:cs typeface="Times New Roman" panose="02020603050405020304" pitchFamily="18" charset="0"/>
              </a:rPr>
              <a:t>Source: </a:t>
            </a:r>
            <a:r>
              <a:rPr lang="en-GB" sz="1200" i="1" dirty="0">
                <a:latin typeface="Times New Roman" panose="02020603050405020304" pitchFamily="18" charset="0"/>
                <a:cs typeface="Times New Roman" panose="02020603050405020304" pitchFamily="18" charset="0"/>
                <a:hlinkClick r:id="rId2"/>
              </a:rPr>
              <a:t>https://kafka.apache.org/uses</a:t>
            </a:r>
            <a:endParaRPr lang="en-GB" sz="1200" i="1" dirty="0">
              <a:latin typeface="Times New Roman" panose="02020603050405020304" pitchFamily="18" charset="0"/>
              <a:cs typeface="Times New Roman" panose="02020603050405020304" pitchFamily="18" charset="0"/>
            </a:endParaRPr>
          </a:p>
          <a:p>
            <a:pPr marL="0" indent="0">
              <a:buNone/>
            </a:pPr>
            <a:endParaRPr lang="en-GB" sz="12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3496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4B23-1920-93A5-65AC-1068067F10AA}"/>
              </a:ext>
            </a:extLst>
          </p:cNvPr>
          <p:cNvSpPr>
            <a:spLocks noGrp="1"/>
          </p:cNvSpPr>
          <p:nvPr>
            <p:ph type="title"/>
          </p:nvPr>
        </p:nvSpPr>
        <p:spPr>
          <a:xfrm>
            <a:off x="833437" y="757237"/>
            <a:ext cx="10515600" cy="719138"/>
          </a:xfrm>
        </p:spPr>
        <p:txBody>
          <a:bodyPr>
            <a:normAutofit/>
          </a:bodyPr>
          <a:lstStyle/>
          <a:p>
            <a:r>
              <a:rPr lang="en-GB" dirty="0"/>
              <a:t>Hive &amp; Spark SQL</a:t>
            </a:r>
          </a:p>
        </p:txBody>
      </p:sp>
      <p:sp>
        <p:nvSpPr>
          <p:cNvPr id="5" name="Footer Placeholder 4">
            <a:extLst>
              <a:ext uri="{FF2B5EF4-FFF2-40B4-BE49-F238E27FC236}">
                <a16:creationId xmlns:a16="http://schemas.microsoft.com/office/drawing/2014/main" id="{BADA5188-DD63-2CA5-9A77-CFB7B351B8FF}"/>
              </a:ext>
            </a:extLst>
          </p:cNvPr>
          <p:cNvSpPr>
            <a:spLocks noGrp="1"/>
          </p:cNvSpPr>
          <p:nvPr>
            <p:ph type="ftr" sz="quarter" idx="11"/>
          </p:nvPr>
        </p:nvSpPr>
        <p:spPr>
          <a:xfrm>
            <a:off x="1141411" y="6045839"/>
            <a:ext cx="6239309" cy="365125"/>
          </a:xfrm>
        </p:spPr>
        <p:txBody>
          <a:bodyPr/>
          <a:lstStyle/>
          <a:p>
            <a:r>
              <a:rPr lang="en-US" dirty="0">
                <a:solidFill>
                  <a:srgbClr val="FFFFFF"/>
                </a:solidFill>
                <a:effectLst/>
                <a:latin typeface="Tw Cen MT" panose="020B0602020104020603" pitchFamily="34" charset="77"/>
              </a:rPr>
              <a:t>Big data technology (cs-523)</a:t>
            </a:r>
          </a:p>
        </p:txBody>
      </p:sp>
      <p:sp>
        <p:nvSpPr>
          <p:cNvPr id="6" name="Slide Number Placeholder 5">
            <a:extLst>
              <a:ext uri="{FF2B5EF4-FFF2-40B4-BE49-F238E27FC236}">
                <a16:creationId xmlns:a16="http://schemas.microsoft.com/office/drawing/2014/main" id="{589FD2DF-736A-4291-346B-42C7B23436C8}"/>
              </a:ext>
            </a:extLst>
          </p:cNvPr>
          <p:cNvSpPr>
            <a:spLocks noGrp="1"/>
          </p:cNvSpPr>
          <p:nvPr>
            <p:ph type="sldNum" sz="quarter" idx="12"/>
          </p:nvPr>
        </p:nvSpPr>
        <p:spPr/>
        <p:txBody>
          <a:bodyPr/>
          <a:lstStyle/>
          <a:p>
            <a:fld id="{944A5EBE-A49A-4A10-8927-EC42C466D010}" type="slidenum">
              <a:rPr lang="en-GB" smtClean="0"/>
              <a:t>9</a:t>
            </a:fld>
            <a:endParaRPr lang="en-GB"/>
          </a:p>
        </p:txBody>
      </p:sp>
      <p:sp>
        <p:nvSpPr>
          <p:cNvPr id="4" name="Content Placeholder 3">
            <a:extLst>
              <a:ext uri="{FF2B5EF4-FFF2-40B4-BE49-F238E27FC236}">
                <a16:creationId xmlns:a16="http://schemas.microsoft.com/office/drawing/2014/main" id="{C16B76E4-EDEC-58E7-4044-6DE7A901CA25}"/>
              </a:ext>
            </a:extLst>
          </p:cNvPr>
          <p:cNvSpPr>
            <a:spLocks noGrp="1"/>
          </p:cNvSpPr>
          <p:nvPr>
            <p:ph idx="1"/>
          </p:nvPr>
        </p:nvSpPr>
        <p:spPr>
          <a:xfrm>
            <a:off x="1141411" y="1409864"/>
            <a:ext cx="9905999" cy="2048718"/>
          </a:xfrm>
        </p:spPr>
        <p:txBody>
          <a:bodyPr>
            <a:normAutofit fontScale="85000" lnSpcReduction="20000"/>
          </a:bodyPr>
          <a:lstStyle/>
          <a:p>
            <a:pPr marL="0" indent="0">
              <a:buNone/>
            </a:pPr>
            <a:r>
              <a:rPr lang="en-US" dirty="0"/>
              <a:t>Why ?</a:t>
            </a:r>
          </a:p>
          <a:p>
            <a:pPr marL="742950" lvl="1" indent="-285750">
              <a:buFont typeface="Arial"/>
              <a:buChar char="•"/>
            </a:pPr>
            <a:r>
              <a:rPr lang="en-US" dirty="0"/>
              <a:t>Manipulating large sets of distributed data</a:t>
            </a:r>
          </a:p>
          <a:p>
            <a:pPr marL="742950" lvl="1" indent="-285750">
              <a:buFont typeface="Arial"/>
              <a:buChar char="•"/>
            </a:pPr>
            <a:r>
              <a:rPr lang="en-US" dirty="0"/>
              <a:t>Structured data</a:t>
            </a:r>
          </a:p>
          <a:p>
            <a:pPr marL="742950" lvl="1" indent="-285750">
              <a:buFont typeface="Arial"/>
              <a:buChar char="•"/>
            </a:pPr>
            <a:r>
              <a:rPr lang="en-US" dirty="0"/>
              <a:t>Enable to write SQL</a:t>
            </a:r>
          </a:p>
          <a:p>
            <a:pPr marL="742950" lvl="1" indent="-285750">
              <a:buFont typeface="Arial"/>
              <a:buChar char="•"/>
            </a:pPr>
            <a:r>
              <a:rPr lang="en-US" dirty="0"/>
              <a:t>Designed for OLAP</a:t>
            </a:r>
          </a:p>
          <a:p>
            <a:pPr marL="742950" lvl="1" indent="-285750">
              <a:buFont typeface="Arial"/>
              <a:buChar char="•"/>
            </a:pPr>
            <a:r>
              <a:rPr lang="en-US" dirty="0"/>
              <a:t>Connect through JDBC </a:t>
            </a:r>
          </a:p>
          <a:p>
            <a:pPr marL="742950" lvl="1" indent="-285750">
              <a:buFont typeface="Arial"/>
              <a:buChar char="•"/>
            </a:pPr>
            <a:endParaRPr lang="en-US" dirty="0"/>
          </a:p>
          <a:p>
            <a:pPr marL="0" indent="0">
              <a:buNone/>
            </a:pPr>
            <a:endParaRPr lang="en-US" dirty="0">
              <a:ea typeface="+mn-lt"/>
              <a:cs typeface="+mn-lt"/>
            </a:endParaRPr>
          </a:p>
        </p:txBody>
      </p:sp>
      <p:sp>
        <p:nvSpPr>
          <p:cNvPr id="7" name="TextBox 6">
            <a:extLst>
              <a:ext uri="{FF2B5EF4-FFF2-40B4-BE49-F238E27FC236}">
                <a16:creationId xmlns:a16="http://schemas.microsoft.com/office/drawing/2014/main" id="{D06D19FB-73A8-C384-1052-A8D0995B529A}"/>
              </a:ext>
            </a:extLst>
          </p:cNvPr>
          <p:cNvSpPr txBox="1"/>
          <p:nvPr/>
        </p:nvSpPr>
        <p:spPr>
          <a:xfrm>
            <a:off x="1277896" y="5606275"/>
            <a:ext cx="6102824" cy="276999"/>
          </a:xfrm>
          <a:prstGeom prst="rect">
            <a:avLst/>
          </a:prstGeom>
          <a:noFill/>
        </p:spPr>
        <p:txBody>
          <a:bodyPr wrap="square">
            <a:spAutoFit/>
          </a:bodyPr>
          <a:lstStyle/>
          <a:p>
            <a:pPr marL="0" indent="0">
              <a:buNone/>
            </a:pPr>
            <a:r>
              <a:rPr lang="en-GB" sz="1200" i="1" dirty="0">
                <a:latin typeface="Times New Roman" panose="02020603050405020304" pitchFamily="18" charset="0"/>
                <a:cs typeface="Times New Roman" panose="02020603050405020304" pitchFamily="18" charset="0"/>
              </a:rPr>
              <a:t>Source: </a:t>
            </a:r>
            <a:r>
              <a:rPr lang="en-GB" sz="1200" i="1" dirty="0">
                <a:latin typeface="Times New Roman" panose="02020603050405020304" pitchFamily="18" charset="0"/>
                <a:cs typeface="Times New Roman" panose="02020603050405020304" pitchFamily="18" charset="0"/>
                <a:hlinkClick r:id="rId2"/>
              </a:rPr>
              <a:t>https://hive.apache.org/</a:t>
            </a:r>
            <a:r>
              <a:rPr lang="en-GB" sz="1200" i="1" dirty="0">
                <a:latin typeface="Times New Roman" panose="02020603050405020304" pitchFamily="18" charset="0"/>
                <a:cs typeface="Times New Roman" panose="02020603050405020304" pitchFamily="18" charset="0"/>
              </a:rPr>
              <a:t>, </a:t>
            </a:r>
            <a:r>
              <a:rPr lang="en-GB" sz="1200" i="1" dirty="0">
                <a:latin typeface="Times New Roman" panose="02020603050405020304" pitchFamily="18" charset="0"/>
                <a:cs typeface="Times New Roman" panose="02020603050405020304" pitchFamily="18" charset="0"/>
                <a:hlinkClick r:id="rId3"/>
              </a:rPr>
              <a:t>https://spark.apache.org/sql/</a:t>
            </a:r>
            <a:r>
              <a:rPr lang="en-GB" sz="1200" i="1" dirty="0">
                <a:latin typeface="Times New Roman" panose="02020603050405020304" pitchFamily="18" charset="0"/>
                <a:cs typeface="Times New Roman" panose="02020603050405020304" pitchFamily="18" charset="0"/>
              </a:rPr>
              <a:t> </a:t>
            </a:r>
          </a:p>
        </p:txBody>
      </p:sp>
      <p:sp>
        <p:nvSpPr>
          <p:cNvPr id="9" name="Content Placeholder 3">
            <a:extLst>
              <a:ext uri="{FF2B5EF4-FFF2-40B4-BE49-F238E27FC236}">
                <a16:creationId xmlns:a16="http://schemas.microsoft.com/office/drawing/2014/main" id="{452C66AE-C8A7-1E75-51F5-C19CECE312C5}"/>
              </a:ext>
            </a:extLst>
          </p:cNvPr>
          <p:cNvSpPr txBox="1">
            <a:spLocks/>
          </p:cNvSpPr>
          <p:nvPr/>
        </p:nvSpPr>
        <p:spPr>
          <a:xfrm>
            <a:off x="1138237" y="3761772"/>
            <a:ext cx="9905999" cy="146998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200" dirty="0"/>
              <a:t>What to do ?</a:t>
            </a:r>
          </a:p>
          <a:p>
            <a:pPr marL="742950" lvl="1" indent="-285750">
              <a:lnSpc>
                <a:spcPct val="110000"/>
              </a:lnSpc>
              <a:buFont typeface="Arial"/>
              <a:buChar char="•"/>
            </a:pPr>
            <a:r>
              <a:rPr lang="en-US" sz="1800" dirty="0"/>
              <a:t>Use Spark SQL to query the data from Hive tables</a:t>
            </a:r>
          </a:p>
          <a:p>
            <a:pPr marL="742950" lvl="1" indent="-285750">
              <a:lnSpc>
                <a:spcPct val="110000"/>
              </a:lnSpc>
              <a:buFont typeface="Arial"/>
              <a:buChar char="•"/>
            </a:pPr>
            <a:r>
              <a:rPr lang="en-US" sz="1800" dirty="0"/>
              <a:t>Save the results into Hive as Tables or Views</a:t>
            </a:r>
          </a:p>
          <a:p>
            <a:pPr marL="742950" lvl="1" indent="-285750">
              <a:lnSpc>
                <a:spcPct val="110000"/>
              </a:lnSpc>
              <a:buFont typeface="Arial"/>
              <a:buChar char="•"/>
            </a:pPr>
            <a:r>
              <a:rPr lang="en-US" sz="1800" dirty="0"/>
              <a:t>We can use that results to visualize</a:t>
            </a:r>
          </a:p>
          <a:p>
            <a:pPr marL="742950" lvl="1" indent="-285750">
              <a:buFont typeface="Arial"/>
              <a:buChar char="•"/>
            </a:pPr>
            <a:endParaRPr lang="en-US" dirty="0"/>
          </a:p>
          <a:p>
            <a:pPr marL="0" indent="0">
              <a:buFont typeface="Arial" panose="020B0604020202020204" pitchFamily="34" charset="0"/>
              <a:buNone/>
            </a:pPr>
            <a:endParaRPr lang="en-US" dirty="0">
              <a:ea typeface="+mn-lt"/>
              <a:cs typeface="+mn-lt"/>
            </a:endParaRPr>
          </a:p>
        </p:txBody>
      </p:sp>
    </p:spTree>
    <p:extLst>
      <p:ext uri="{BB962C8B-B14F-4D97-AF65-F5344CB8AC3E}">
        <p14:creationId xmlns:p14="http://schemas.microsoft.com/office/powerpoint/2010/main" val="36284767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1161</TotalTime>
  <Words>753</Words>
  <Application>Microsoft Macintosh PowerPoint</Application>
  <PresentationFormat>Widescreen</PresentationFormat>
  <Paragraphs>148</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Benton Sans Book</vt:lpstr>
      <vt:lpstr>Calibri</vt:lpstr>
      <vt:lpstr>Public Sans</vt:lpstr>
      <vt:lpstr>Times New Roman</vt:lpstr>
      <vt:lpstr>Tw Cen MT</vt:lpstr>
      <vt:lpstr>Circuit</vt:lpstr>
      <vt:lpstr>Big Data Technology Final Project</vt:lpstr>
      <vt:lpstr>Weather Data Streaming, Analysis and visualization</vt:lpstr>
      <vt:lpstr>Contents</vt:lpstr>
      <vt:lpstr>Technology</vt:lpstr>
      <vt:lpstr>OVERVIEW &gt; DATASET</vt:lpstr>
      <vt:lpstr>OVERVIEW &gt; DATASET</vt:lpstr>
      <vt:lpstr>OVERVIEW &gt; Workflow</vt:lpstr>
      <vt:lpstr>Kafka &amp; Spark Streaming</vt:lpstr>
      <vt:lpstr>Hive &amp; Spark SQL</vt:lpstr>
      <vt:lpstr>Visualization with Tableau</vt:lpstr>
      <vt:lpstr>Demonstration &gt; project structure</vt:lpstr>
      <vt:lpstr>Demonstration &gt; Producer</vt:lpstr>
      <vt:lpstr>Demonstration &gt; Producer</vt:lpstr>
      <vt:lpstr>Demonstration &gt; Producer</vt:lpstr>
      <vt:lpstr>Demonstration &gt; Producer</vt:lpstr>
      <vt:lpstr>Demonstration &gt; Consumer</vt:lpstr>
      <vt:lpstr>Demonstration &gt; Hive</vt:lpstr>
      <vt:lpstr>Demonstration &gt; Hive</vt:lpstr>
      <vt:lpstr>Demonstration &gt; Hive</vt:lpstr>
      <vt:lpstr>Demonstration &gt; SPARKSQL &amp; Hive</vt:lpstr>
      <vt:lpstr>Demonstration &gt; SPARKSQL &amp; Hive</vt:lpstr>
      <vt:lpstr>Demonstration &gt; SPARKSQL &amp; Hive</vt:lpstr>
      <vt:lpstr>Demonstration &gt; SPARKSQL &amp; Hive</vt:lpstr>
      <vt:lpstr>Demonstration &gt; SPARKSQL &amp; Hive</vt:lpstr>
      <vt:lpstr>Demonstration &gt; Tableau</vt:lpstr>
      <vt:lpstr>Demonstration &gt; Tableau</vt:lpstr>
      <vt:lpstr>Demonstration &gt; Tableau</vt:lpstr>
      <vt:lpstr>Demonstration &gt; Live 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Melaku Gossaye Denbel</dc:creator>
  <cp:lastModifiedBy>Vinh Tam Tan</cp:lastModifiedBy>
  <cp:revision>307</cp:revision>
  <dcterms:created xsi:type="dcterms:W3CDTF">2023-04-21T19:44:34Z</dcterms:created>
  <dcterms:modified xsi:type="dcterms:W3CDTF">2023-04-25T18:50:08Z</dcterms:modified>
</cp:coreProperties>
</file>